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1"/>
  </p:notesMasterIdLst>
  <p:handoutMasterIdLst>
    <p:handoutMasterId r:id="rId32"/>
  </p:handoutMasterIdLst>
  <p:sldIdLst>
    <p:sldId id="264" r:id="rId2"/>
    <p:sldId id="290" r:id="rId3"/>
    <p:sldId id="435" r:id="rId4"/>
    <p:sldId id="291" r:id="rId5"/>
    <p:sldId id="282" r:id="rId6"/>
    <p:sldId id="276" r:id="rId7"/>
    <p:sldId id="281" r:id="rId8"/>
    <p:sldId id="293" r:id="rId9"/>
    <p:sldId id="289" r:id="rId10"/>
    <p:sldId id="437" r:id="rId11"/>
    <p:sldId id="312" r:id="rId12"/>
    <p:sldId id="307" r:id="rId13"/>
    <p:sldId id="292" r:id="rId14"/>
    <p:sldId id="297" r:id="rId15"/>
    <p:sldId id="298" r:id="rId16"/>
    <p:sldId id="436" r:id="rId17"/>
    <p:sldId id="294" r:id="rId18"/>
    <p:sldId id="301" r:id="rId19"/>
    <p:sldId id="310" r:id="rId20"/>
    <p:sldId id="311" r:id="rId21"/>
    <p:sldId id="302" r:id="rId22"/>
    <p:sldId id="316" r:id="rId23"/>
    <p:sldId id="434" r:id="rId24"/>
    <p:sldId id="419" r:id="rId25"/>
    <p:sldId id="438" r:id="rId26"/>
    <p:sldId id="303" r:id="rId27"/>
    <p:sldId id="304" r:id="rId28"/>
    <p:sldId id="287" r:id="rId29"/>
    <p:sldId id="299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 autoAdjust="0"/>
    <p:restoredTop sz="94257" autoAdjust="0"/>
  </p:normalViewPr>
  <p:slideViewPr>
    <p:cSldViewPr showGuides="1">
      <p:cViewPr varScale="1">
        <p:scale>
          <a:sx n="120" d="100"/>
          <a:sy n="120" d="100"/>
        </p:scale>
        <p:origin x="242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8/27/2025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C4E9-5E47-D4D4-8AB7-824245AF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B790-4501-E2F2-6813-E492DC9BD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3AA97-4081-80A7-ED5C-434296D8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FE19-830D-49FA-9AD4-99FA1D73F35A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292D-B1E4-8754-2168-50B2369F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EBC0-0702-4CF2-C892-415F77D3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2E5BE-D4C5-4A72-BCCD-C7CCB938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A413-A740-DF60-D4F9-7360A8E5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38287-CB3D-0279-4C33-23B78DC45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E593-DE23-794D-8B26-1516AD95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02D1B-FAA5-553A-0C0A-1C9AF3F2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EACED-EB53-AA73-65CC-C1DE1326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93413-D201-7BFF-E083-010D5E861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215D9-F63A-3C3C-3EDA-D734F5642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F0CC2-EB01-9E18-A7D9-1F678DBF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C3171-5800-960A-A629-03F8090D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0102B-0606-D76A-6CD8-A8384A2D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53FE8-C7FC-19C7-11E9-A1D9F065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7" y="291193"/>
            <a:ext cx="10351066" cy="970450"/>
          </a:xfrm>
        </p:spPr>
        <p:txBody>
          <a:bodyPr/>
          <a:lstStyle>
            <a:lvl1pPr algn="l">
              <a:defRPr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98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76BC-383A-C3B7-EAAD-7BF13BD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5EE6-F531-4B07-A2E1-CDD0FE37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B835-67F5-D728-C57D-B95BC75E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BF998-A689-437A-BD9F-755219A5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46949-FC0B-9356-9E81-EF58BA03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DB18-F409-C8CC-272B-4E7449AA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6AAE1-484A-A986-3DB1-2FFBE1F19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82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82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78BEF-8B9F-7E55-1918-D35A5263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FE19-830D-49FA-9AD4-99FA1D73F35A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FA958-5824-1D77-FEC1-389AB2AE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9A39-9DD5-8BE7-E7D1-21610D92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2E5BE-D4C5-4A72-BCCD-C7CCB938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892E-12E9-2BF8-22A8-2FC3D622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9F4A-6AFC-B618-A650-0C3A4D1A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8CB30-0FB5-5069-1D5E-E23331D03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1570-1E35-2B38-2394-506A65AC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1613A-2CC3-1AF3-5CCE-0ED26262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F79E-31B8-F7F8-2506-858703EB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06BA-6B2A-ADF8-39F8-AE8659C9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B529A-CFD5-516A-C76B-3BD13E265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F393C-2702-9525-1457-D7418FF01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0589E-EEB3-3799-BB88-511A815CD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CB2EA-6AD4-7033-DEB7-E1BB6BCF4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10173-E67D-254B-4EE5-362EF4DF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29BC6-E389-4993-E1C2-97C120C3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D981AA-859B-E7A0-6C00-877142F9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A9AD-3B4F-DA2D-8936-8B061929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A4D45-7EA5-5EA9-BC72-34EE7D73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A2B85-0331-E44E-5502-D49574A9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C5288-40FD-C09E-60E0-8BF403E2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87B83-9534-6328-32DB-FBBA8E97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E87D7-E62D-14E1-1E0B-06DB32834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A2651-6252-EE03-296C-0F39E604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4DF1-E818-6370-2C8C-4B33D156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4D501-1D11-E976-BB0B-B565B0FCE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54FA-9BAD-EB79-7B36-20C0F1B8E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BF65D-5F76-2343-163D-F2CCC0E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EDFE1-6945-A566-8660-BAD7C644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661C4-9FA0-59AD-6D7E-D8D922F9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69FE-687A-442A-67AD-EA2F0FE3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E5231-81FC-8953-DDF2-75D71D9F0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E1B65-5DE6-7BF6-EA18-B19765773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D5695-79F5-98DB-E864-F0EC2F9B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BCCE7-8C4C-4B29-1A35-01A7DBBB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E38E5-8AF2-8277-BF59-D8623678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2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FC8AB-E8B4-4757-9A41-2144D72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91243-80CB-F14B-9B3D-90FFC56D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FDF4F-3FE7-FB6F-2AF7-BA10727D0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69D5D-A93C-3EE5-2826-FDC4EDCCC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5F3DF-8DB9-EF9E-CAD8-7E6662598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Three-body_problem#/media/File:5_4_800_36_downscaled.gif" TargetMode="Externa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0.png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yZ2aY5lxEGE?feature=oemb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uhbI8HE7s?feature=oembed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gif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lxuphys/tamu_phys_150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88823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4862" y="684702"/>
            <a:ext cx="5330585" cy="5217362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2812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18" y="-2"/>
            <a:ext cx="12176200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703" y="1201002"/>
            <a:ext cx="7206320" cy="2779619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PHYS 150:</a:t>
            </a:r>
            <a:b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Programming for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0703" y="4940490"/>
            <a:ext cx="7206320" cy="126511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introduction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348" y="0"/>
            <a:ext cx="3213523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3A9E-E430-C0CD-E6D4-18C0CAB9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A rabbit munching on a carrot amidst lush green grass, capturing the simple beauty of the natural world we encounter every day.">
            <a:extLst>
              <a:ext uri="{FF2B5EF4-FFF2-40B4-BE49-F238E27FC236}">
                <a16:creationId xmlns:a16="http://schemas.microsoft.com/office/drawing/2014/main" id="{AEA2D9B2-4D29-0088-5799-CE37EE34AAC2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6B76CC93-8376-84F6-92AA-C1AF7200A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993D5A77-CF74-4B09-484E-E645C1EC47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DEF56003-1924-ABE3-4154-3899BEEB9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5893F27B-B244-684A-CB01-51C6957D9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80A3C9-5056-6199-A9E8-EE585E11B681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1" dirty="0">
                <a:latin typeface="CMU San Serif"/>
              </a:rPr>
              <a:t>“Everything should be made as simple as possible, but not simpler.” -- Einstein</a:t>
            </a:r>
          </a:p>
        </p:txBody>
      </p:sp>
      <p:grpSp>
        <p:nvGrpSpPr>
          <p:cNvPr id="8" name="Group 7" descr="a world described by fundamental laws of nature">
            <a:extLst>
              <a:ext uri="{FF2B5EF4-FFF2-40B4-BE49-F238E27FC236}">
                <a16:creationId xmlns:a16="http://schemas.microsoft.com/office/drawing/2014/main" id="{29317584-E41B-CBAF-3F53-ECBAB991C1D1}"/>
              </a:ext>
            </a:extLst>
          </p:cNvPr>
          <p:cNvGrpSpPr/>
          <p:nvPr/>
        </p:nvGrpSpPr>
        <p:grpSpPr>
          <a:xfrm>
            <a:off x="631824" y="232944"/>
            <a:ext cx="8305800" cy="6392111"/>
            <a:chOff x="2093913" y="949896"/>
            <a:chExt cx="8305800" cy="6392111"/>
          </a:xfrm>
        </p:grpSpPr>
        <p:pic>
          <p:nvPicPr>
            <p:cNvPr id="5" name="Picture 2" descr="the natural world ">
              <a:extLst>
                <a:ext uri="{FF2B5EF4-FFF2-40B4-BE49-F238E27FC236}">
                  <a16:creationId xmlns:a16="http://schemas.microsoft.com/office/drawing/2014/main" id="{E8072552-7B22-04AE-3BA7-823569C180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2093913" y="949896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5A510AED-B998-D84F-B2B9-3EF0ECD81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E4276A13-4623-8E04-0B20-BB078F773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936853EA-D43A-6644-BF69-812378F8E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4CD1906-52D3-DDD5-E5B4-3E870A0D6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-1325563"/>
            <a:ext cx="10512862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 rabbit in natural world</a:t>
            </a:r>
          </a:p>
        </p:txBody>
      </p:sp>
    </p:spTree>
    <p:extLst>
      <p:ext uri="{BB962C8B-B14F-4D97-AF65-F5344CB8AC3E}">
        <p14:creationId xmlns:p14="http://schemas.microsoft.com/office/powerpoint/2010/main" val="423272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7FA2FE-FFDF-3D69-AC1D-84762EF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goals of physicists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EF8BC-31DE-58CA-780E-51FF67993D66}"/>
              </a:ext>
            </a:extLst>
          </p:cNvPr>
          <p:cNvSpPr txBox="1"/>
          <p:nvPr/>
        </p:nvSpPr>
        <p:spPr>
          <a:xfrm>
            <a:off x="1141412" y="1600200"/>
            <a:ext cx="108966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complex phenomena to fundamental nature laws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fundamental nature laws to understand/predict new phenomena and design new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02FAC-9DCC-4826-8B6E-35F232EF0018}"/>
              </a:ext>
            </a:extLst>
          </p:cNvPr>
          <p:cNvSpPr txBox="1"/>
          <p:nvPr/>
        </p:nvSpPr>
        <p:spPr>
          <a:xfrm>
            <a:off x="2589212" y="4462522"/>
            <a:ext cx="6093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Using programming and mathematical models to replicate the behavior of complex real-world systems over time</a:t>
            </a:r>
          </a:p>
        </p:txBody>
      </p:sp>
    </p:spTree>
    <p:extLst>
      <p:ext uri="{BB962C8B-B14F-4D97-AF65-F5344CB8AC3E}">
        <p14:creationId xmlns:p14="http://schemas.microsoft.com/office/powerpoint/2010/main" val="32102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D06C76-A3D7-63A0-72E7-2E2EC448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- Newton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1370012" y="1391628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4418012" y="2277088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12" y="2277088"/>
                <a:ext cx="1755417" cy="6301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Newton's second law">
            <a:extLst>
              <a:ext uri="{FF2B5EF4-FFF2-40B4-BE49-F238E27FC236}">
                <a16:creationId xmlns:a16="http://schemas.microsoft.com/office/drawing/2014/main" id="{A8B7799F-9A55-53F7-E35E-C682C3FBD909}"/>
              </a:ext>
            </a:extLst>
          </p:cNvPr>
          <p:cNvGrpSpPr/>
          <p:nvPr/>
        </p:nvGrpSpPr>
        <p:grpSpPr>
          <a:xfrm>
            <a:off x="1446212" y="3486225"/>
            <a:ext cx="4419600" cy="461665"/>
            <a:chOff x="1446212" y="3486225"/>
            <a:chExt cx="4419600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55B638-B1F7-437D-97B6-EAEFBA3AD441}"/>
                </a:ext>
              </a:extLst>
            </p:cNvPr>
            <p:cNvSpPr txBox="1"/>
            <p:nvPr/>
          </p:nvSpPr>
          <p:spPr>
            <a:xfrm>
              <a:off x="1446212" y="3486225"/>
              <a:ext cx="350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Newton’s second law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1624860-87F2-4DD4-BBAA-6AE01C7CCCE1}"/>
                    </a:ext>
                  </a:extLst>
                </p:cNvPr>
                <p:cNvSpPr txBox="1"/>
                <p:nvPr/>
              </p:nvSpPr>
              <p:spPr>
                <a:xfrm>
                  <a:off x="3427412" y="3486225"/>
                  <a:ext cx="2438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oMath>
                    </m:oMathPara>
                  </a14:m>
                  <a:endPara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1624860-87F2-4DD4-BBAA-6AE01C7CC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7412" y="3486225"/>
                  <a:ext cx="243840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 descr="elliptical orbital of planet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3528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lar systems gif">
            <a:extLst>
              <a:ext uri="{FF2B5EF4-FFF2-40B4-BE49-F238E27FC236}">
                <a16:creationId xmlns:a16="http://schemas.microsoft.com/office/drawing/2014/main" id="{991B28D5-EFF9-4897-BE4E-21BF60AC3F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3947890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liptical orbitals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6992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608012" y="1499195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5216703" y="2729251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3" y="2729251"/>
                <a:ext cx="1755417" cy="63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 descr="three body problems">
            <a:extLst>
              <a:ext uri="{FF2B5EF4-FFF2-40B4-BE49-F238E27FC236}">
                <a16:creationId xmlns:a16="http://schemas.microsoft.com/office/drawing/2014/main" id="{02F99A1E-8B41-438B-A953-6C77AE43AE23}"/>
              </a:ext>
            </a:extLst>
          </p:cNvPr>
          <p:cNvGrpSpPr/>
          <p:nvPr/>
        </p:nvGrpSpPr>
        <p:grpSpPr>
          <a:xfrm>
            <a:off x="6809559" y="1295401"/>
            <a:ext cx="4618854" cy="4865131"/>
            <a:chOff x="1065212" y="2484270"/>
            <a:chExt cx="2942851" cy="3367826"/>
          </a:xfrm>
        </p:grpSpPr>
        <p:pic>
          <p:nvPicPr>
            <p:cNvPr id="1030" name="Picture 6" descr="https://upload.wikimedia.org/wikipedia/commons/1/1c/Three-body_Problem_Animation_with_COM.gif">
              <a:extLst>
                <a:ext uri="{FF2B5EF4-FFF2-40B4-BE49-F238E27FC236}">
                  <a16:creationId xmlns:a16="http://schemas.microsoft.com/office/drawing/2014/main" id="{9B90C7BF-C30D-411B-A916-D424BB3992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clrChange>
                <a:clrFrom>
                  <a:srgbClr val="FEFFFC"/>
                </a:clrFrom>
                <a:clrTo>
                  <a:srgbClr val="FEFF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248427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7EAE2-E91F-49DA-8806-8AB0DA907CF4}"/>
                </a:ext>
              </a:extLst>
            </p:cNvPr>
            <p:cNvSpPr txBox="1"/>
            <p:nvPr/>
          </p:nvSpPr>
          <p:spPr>
            <a:xfrm>
              <a:off x="1823314" y="5596431"/>
              <a:ext cx="2184749" cy="25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hlinkClick r:id="rId5"/>
                </a:rPr>
                <a:t>The three body problem </a:t>
              </a:r>
              <a:endPara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9D3DED-4939-8469-D14A-7274771D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MU San Serif"/>
              </a:rPr>
              <a:t>Gravity – three body problem</a:t>
            </a:r>
          </a:p>
        </p:txBody>
      </p:sp>
    </p:spTree>
    <p:extLst>
      <p:ext uri="{BB962C8B-B14F-4D97-AF65-F5344CB8AC3E}">
        <p14:creationId xmlns:p14="http://schemas.microsoft.com/office/powerpoint/2010/main" val="173863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modification from general relativity">
            <a:extLst>
              <a:ext uri="{FF2B5EF4-FFF2-40B4-BE49-F238E27FC236}">
                <a16:creationId xmlns:a16="http://schemas.microsoft.com/office/drawing/2014/main" id="{486C7A5D-AF4B-4E36-8D9B-EFF9AE9ADC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0E0202"/>
              </a:clrFrom>
              <a:clrTo>
                <a:srgbClr val="0E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588" y="3365519"/>
            <a:ext cx="3286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lliptical planet orbital ">
            <a:extLst>
              <a:ext uri="{FF2B5EF4-FFF2-40B4-BE49-F238E27FC236}">
                <a16:creationId xmlns:a16="http://schemas.microsoft.com/office/drawing/2014/main" id="{4605D487-1FE1-423D-BA4A-7C67BAE78E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" y="109346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21788-8019-4679-AD5C-AF39FFA9BE25}"/>
              </a:ext>
            </a:extLst>
          </p:cNvPr>
          <p:cNvSpPr txBox="1"/>
          <p:nvPr/>
        </p:nvSpPr>
        <p:spPr>
          <a:xfrm>
            <a:off x="3505199" y="19944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/>
              <p:nvPr/>
            </p:nvSpPr>
            <p:spPr>
              <a:xfrm>
                <a:off x="5561012" y="2735410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12" y="2735410"/>
                <a:ext cx="1755417" cy="630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9E431E-A204-4DDC-90B0-A15E02493D2F}"/>
              </a:ext>
            </a:extLst>
          </p:cNvPr>
          <p:cNvSpPr txBox="1"/>
          <p:nvPr/>
        </p:nvSpPr>
        <p:spPr>
          <a:xfrm>
            <a:off x="3529011" y="3886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Einstein's General Relativity (1915)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/>
              <p:nvPr/>
            </p:nvSpPr>
            <p:spPr>
              <a:xfrm>
                <a:off x="5281611" y="4795508"/>
                <a:ext cx="256692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611" y="4795508"/>
                <a:ext cx="2566920" cy="399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433605C7-7B0A-6D1D-F559-5DE39ECD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MU San Serif"/>
              </a:rPr>
              <a:t>Gravity – General relativity</a:t>
            </a:r>
          </a:p>
        </p:txBody>
      </p:sp>
    </p:spTree>
    <p:extLst>
      <p:ext uri="{BB962C8B-B14F-4D97-AF65-F5344CB8AC3E}">
        <p14:creationId xmlns:p14="http://schemas.microsoft.com/office/powerpoint/2010/main" val="1071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variant of the black-hole accretion disk seen in the film Interstellar">
            <a:extLst>
              <a:ext uri="{FF2B5EF4-FFF2-40B4-BE49-F238E27FC236}">
                <a16:creationId xmlns:a16="http://schemas.microsoft.com/office/drawing/2014/main" id="{FBA84293-E86C-4AF0-A186-B9A37E4B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2057400"/>
            <a:ext cx="2966720" cy="15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4BDA99-29B5-4CE5-B585-8BBA14831FF0}"/>
              </a:ext>
            </a:extLst>
          </p:cNvPr>
          <p:cNvSpPr/>
          <p:nvPr/>
        </p:nvSpPr>
        <p:spPr>
          <a:xfrm>
            <a:off x="150812" y="3805651"/>
            <a:ext cx="3941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Gargantua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A variant of the black-hole accretion disk seen in the film Interstellar. Credit: DNEG/Warner Bros. Entertainment Inc./CQG 32 065001 (a 2014 film)</a:t>
            </a:r>
          </a:p>
        </p:txBody>
      </p:sp>
      <p:grpSp>
        <p:nvGrpSpPr>
          <p:cNvPr id="8" name="Group 7" descr="the first picture of black hole taken in 2019">
            <a:extLst>
              <a:ext uri="{FF2B5EF4-FFF2-40B4-BE49-F238E27FC236}">
                <a16:creationId xmlns:a16="http://schemas.microsoft.com/office/drawing/2014/main" id="{C3641E6E-54AB-40C5-8F41-CF241FDDAFD5}"/>
              </a:ext>
            </a:extLst>
          </p:cNvPr>
          <p:cNvGrpSpPr/>
          <p:nvPr/>
        </p:nvGrpSpPr>
        <p:grpSpPr>
          <a:xfrm>
            <a:off x="7770812" y="2020966"/>
            <a:ext cx="3901238" cy="2173909"/>
            <a:chOff x="7284698" y="2514600"/>
            <a:chExt cx="4627328" cy="2578512"/>
          </a:xfrm>
        </p:grpSpPr>
        <p:pic>
          <p:nvPicPr>
            <p:cNvPr id="6" name="Picture 4" descr="Here's the first picture of a black hole | Science News for Students">
              <a:extLst>
                <a:ext uri="{FF2B5EF4-FFF2-40B4-BE49-F238E27FC236}">
                  <a16:creationId xmlns:a16="http://schemas.microsoft.com/office/drawing/2014/main" id="{1C6A2E6E-CD96-44D8-BD5A-6576D5501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789" y="2514600"/>
              <a:ext cx="3886200" cy="2078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6E6015-4C67-4DAF-A0BD-3D1BED3C108B}"/>
                </a:ext>
              </a:extLst>
            </p:cNvPr>
            <p:cNvSpPr txBox="1"/>
            <p:nvPr/>
          </p:nvSpPr>
          <p:spPr>
            <a:xfrm>
              <a:off x="7284698" y="4631447"/>
              <a:ext cx="4627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first picture of black hole from The Event Horizon Telescope (2019)</a:t>
              </a:r>
            </a:p>
          </p:txBody>
        </p:sp>
      </p:grpSp>
      <p:grpSp>
        <p:nvGrpSpPr>
          <p:cNvPr id="3" name="Group 2" descr="A variant of the black-hole accretion disk seen in the film Interstellar">
            <a:extLst>
              <a:ext uri="{FF2B5EF4-FFF2-40B4-BE49-F238E27FC236}">
                <a16:creationId xmlns:a16="http://schemas.microsoft.com/office/drawing/2014/main" id="{F5F271CE-AE7F-49D5-8D7F-4D43FE6ED683}"/>
              </a:ext>
            </a:extLst>
          </p:cNvPr>
          <p:cNvGrpSpPr/>
          <p:nvPr/>
        </p:nvGrpSpPr>
        <p:grpSpPr>
          <a:xfrm>
            <a:off x="4189412" y="2029012"/>
            <a:ext cx="3032894" cy="2293841"/>
            <a:chOff x="4418012" y="4373625"/>
            <a:chExt cx="2707223" cy="2047529"/>
          </a:xfrm>
        </p:grpSpPr>
        <p:pic>
          <p:nvPicPr>
            <p:cNvPr id="1026" name="Picture 2" descr="NASA Visualization Shows a Black Hole's Warped World | NASA">
              <a:extLst>
                <a:ext uri="{FF2B5EF4-FFF2-40B4-BE49-F238E27FC236}">
                  <a16:creationId xmlns:a16="http://schemas.microsoft.com/office/drawing/2014/main" id="{AEE959B9-EE02-4F6F-B69B-D4C5C2CB9A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012" y="4373625"/>
              <a:ext cx="257556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9C9689-97DF-46D7-AA60-587B75306CC7}"/>
                </a:ext>
              </a:extLst>
            </p:cNvPr>
            <p:cNvSpPr/>
            <p:nvPr/>
          </p:nvSpPr>
          <p:spPr>
            <a:xfrm>
              <a:off x="4453990" y="5959489"/>
              <a:ext cx="26712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Credits: NASA’s Goddard Space Flight Center/Jeremy </a:t>
              </a:r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Schnittman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52B1F73B-34B2-B4B3-899F-985C1903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holes: singularity of space-time</a:t>
            </a:r>
          </a:p>
        </p:txBody>
      </p:sp>
    </p:spTree>
    <p:extLst>
      <p:ext uri="{BB962C8B-B14F-4D97-AF65-F5344CB8AC3E}">
        <p14:creationId xmlns:p14="http://schemas.microsoft.com/office/powerpoint/2010/main" val="370853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8075-408E-95E9-BA78-898CEDBB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A rabbit munching on a carrot amidst lush green grass, capturing the simple beauty of the natural world we encounter every day.">
            <a:extLst>
              <a:ext uri="{FF2B5EF4-FFF2-40B4-BE49-F238E27FC236}">
                <a16:creationId xmlns:a16="http://schemas.microsoft.com/office/drawing/2014/main" id="{D5C5DB4E-2F30-651B-60D4-111338F45710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9C9B654D-5428-3923-B088-CECA50642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31548389-7A6F-6392-422A-AF5F57D0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6588A11-2CDC-8337-7761-C7893F971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F2601680-DA87-5E64-D70D-2A0027409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2ACBAF-6BB2-502E-17B5-5D43C6AF9AAC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1" dirty="0">
                <a:latin typeface="CMU San Serif"/>
              </a:rPr>
              <a:t>“Everything should be made as simple as possible, but not simpler.” -- Einstein</a:t>
            </a:r>
          </a:p>
        </p:txBody>
      </p:sp>
      <p:grpSp>
        <p:nvGrpSpPr>
          <p:cNvPr id="8" name="Group 7" descr="a world described by fundamental laws of nature">
            <a:extLst>
              <a:ext uri="{FF2B5EF4-FFF2-40B4-BE49-F238E27FC236}">
                <a16:creationId xmlns:a16="http://schemas.microsoft.com/office/drawing/2014/main" id="{5AE0E8D4-64C9-9001-A91E-A7D92669842D}"/>
              </a:ext>
            </a:extLst>
          </p:cNvPr>
          <p:cNvGrpSpPr/>
          <p:nvPr/>
        </p:nvGrpSpPr>
        <p:grpSpPr>
          <a:xfrm>
            <a:off x="644524" y="239293"/>
            <a:ext cx="8305800" cy="6392111"/>
            <a:chOff x="2093913" y="949896"/>
            <a:chExt cx="8305800" cy="6392111"/>
          </a:xfrm>
        </p:grpSpPr>
        <p:pic>
          <p:nvPicPr>
            <p:cNvPr id="5" name="Picture 2" descr="the natural world ">
              <a:extLst>
                <a:ext uri="{FF2B5EF4-FFF2-40B4-BE49-F238E27FC236}">
                  <a16:creationId xmlns:a16="http://schemas.microsoft.com/office/drawing/2014/main" id="{4B906E1A-FC00-88F5-FB34-B531CF277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2093913" y="949896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D591F868-2E9A-21D4-80B0-060E1BF4F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EA26CDD7-FD41-4C27-8FC4-BE6162BB7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66A4DE78-5C75-ACD6-11C2-D02F91AE4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4434989-794C-E272-5ED0-70EABDE9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-1325563"/>
            <a:ext cx="10512862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 rabbit in natural world (repeat)</a:t>
            </a:r>
          </a:p>
        </p:txBody>
      </p:sp>
    </p:spTree>
    <p:extLst>
      <p:ext uri="{BB962C8B-B14F-4D97-AF65-F5344CB8AC3E}">
        <p14:creationId xmlns:p14="http://schemas.microsoft.com/office/powerpoint/2010/main" val="179283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07A3-A711-365C-0F54-9F1AD9E0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Dynamics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56E29-FF81-4A69-A0CB-61051BF31414}"/>
              </a:ext>
            </a:extLst>
          </p:cNvPr>
          <p:cNvSpPr txBox="1"/>
          <p:nvPr/>
        </p:nvSpPr>
        <p:spPr>
          <a:xfrm>
            <a:off x="351384" y="426938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Laminar vs Turbulence flow of water</a:t>
            </a:r>
          </a:p>
        </p:txBody>
      </p:sp>
      <p:pic>
        <p:nvPicPr>
          <p:cNvPr id="2052" name="Picture 4" descr="water flows in a river">
            <a:extLst>
              <a:ext uri="{FF2B5EF4-FFF2-40B4-BE49-F238E27FC236}">
                <a16:creationId xmlns:a16="http://schemas.microsoft.com/office/drawing/2014/main" id="{E2A84828-4470-4892-BDA8-D20DACC531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155156"/>
            <a:ext cx="3796734" cy="28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imulation result of the Navier-Stokes equation">
            <a:extLst>
              <a:ext uri="{FF2B5EF4-FFF2-40B4-BE49-F238E27FC236}">
                <a16:creationId xmlns:a16="http://schemas.microsoft.com/office/drawing/2014/main" id="{0FF48B04-F727-44E8-8F9D-B9FCF47C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477679"/>
            <a:ext cx="3733801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ulf ball in the fluid flow; laminar vs turbulent flow">
            <a:extLst>
              <a:ext uri="{FF2B5EF4-FFF2-40B4-BE49-F238E27FC236}">
                <a16:creationId xmlns:a16="http://schemas.microsoft.com/office/drawing/2014/main" id="{FAD6F450-594B-4D48-8399-EB21DDB231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123780"/>
            <a:ext cx="3733801" cy="18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Navier-Stokes Equation">
            <a:extLst>
              <a:ext uri="{FF2B5EF4-FFF2-40B4-BE49-F238E27FC236}">
                <a16:creationId xmlns:a16="http://schemas.microsoft.com/office/drawing/2014/main" id="{A919EB23-3DCC-420B-FAB2-A9FB64A01616}"/>
              </a:ext>
            </a:extLst>
          </p:cNvPr>
          <p:cNvGrpSpPr/>
          <p:nvPr/>
        </p:nvGrpSpPr>
        <p:grpSpPr>
          <a:xfrm>
            <a:off x="351384" y="5185592"/>
            <a:ext cx="5971629" cy="1311844"/>
            <a:chOff x="351384" y="5185592"/>
            <a:chExt cx="5971629" cy="1311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/>
                <p:nvPr/>
              </p:nvSpPr>
              <p:spPr>
                <a:xfrm>
                  <a:off x="1875385" y="5795192"/>
                  <a:ext cx="4447628" cy="702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385" y="5795192"/>
                  <a:ext cx="4447628" cy="7022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63AB30-21C9-4D2F-8DD2-E773884BF43A}"/>
                </a:ext>
              </a:extLst>
            </p:cNvPr>
            <p:cNvSpPr txBox="1"/>
            <p:nvPr/>
          </p:nvSpPr>
          <p:spPr>
            <a:xfrm>
              <a:off x="351384" y="5185592"/>
              <a:ext cx="533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Navier-Stokes Equations for water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7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CA85A2-792F-7162-647A-E512C37A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C2503-1834-46B9-AFC1-6E8D3CAF7352}"/>
              </a:ext>
            </a:extLst>
          </p:cNvPr>
          <p:cNvSpPr txBox="1"/>
          <p:nvPr/>
        </p:nvSpPr>
        <p:spPr>
          <a:xfrm>
            <a:off x="341620" y="147623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protein folding, cell membrane dynamics, organisms…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553454-CE9A-4134-A6CF-846A08AB6633}"/>
              </a:ext>
            </a:extLst>
          </p:cNvPr>
          <p:cNvSpPr txBox="1"/>
          <p:nvPr/>
        </p:nvSpPr>
        <p:spPr>
          <a:xfrm>
            <a:off x="6701052" y="4920101"/>
            <a:ext cx="739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lot of programming and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softwares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pic>
        <p:nvPicPr>
          <p:cNvPr id="5" name="Online Media 4" descr="Protein Folding animation">
            <a:hlinkClick r:id="" action="ppaction://media"/>
            <a:extLst>
              <a:ext uri="{FF2B5EF4-FFF2-40B4-BE49-F238E27FC236}">
                <a16:creationId xmlns:a16="http://schemas.microsoft.com/office/drawing/2014/main" id="{6AB4303C-59AB-A0ED-99A2-3834697EE2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9412" y="2318706"/>
            <a:ext cx="5263938" cy="297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93B05-1EA7-44F3-9A34-01749C2BF85E}"/>
              </a:ext>
            </a:extLst>
          </p:cNvPr>
          <p:cNvSpPr txBox="1"/>
          <p:nvPr/>
        </p:nvSpPr>
        <p:spPr>
          <a:xfrm>
            <a:off x="6704012" y="2870747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Molecular dynamics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C5987-33EC-4ADF-AC5D-216D4370EE11}"/>
              </a:ext>
            </a:extLst>
          </p:cNvPr>
          <p:cNvSpPr txBox="1"/>
          <p:nvPr/>
        </p:nvSpPr>
        <p:spPr>
          <a:xfrm>
            <a:off x="6704012" y="3804606"/>
            <a:ext cx="434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Impossible to solve it use pencil and paper</a:t>
            </a:r>
          </a:p>
        </p:txBody>
      </p:sp>
    </p:spTree>
    <p:extLst>
      <p:ext uri="{BB962C8B-B14F-4D97-AF65-F5344CB8AC3E}">
        <p14:creationId xmlns:p14="http://schemas.microsoft.com/office/powerpoint/2010/main" val="17695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9C373-86FE-45D1-9DB8-CCB6D922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Conway's Game of Life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19061-6A69-4EBF-9B43-52FBDC5072F6}"/>
              </a:ext>
            </a:extLst>
          </p:cNvPr>
          <p:cNvSpPr txBox="1"/>
          <p:nvPr/>
        </p:nvSpPr>
        <p:spPr>
          <a:xfrm>
            <a:off x="760412" y="1609960"/>
            <a:ext cx="104394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fewer than two live neighbors dies, as if by underpopulation.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two or three live neighbors lives on to the next generation.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more than three live neighbors dies, as if by overpopulation.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dead cell with exactly three live neighbors becomes a live cell, as if by reproduction.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EF063-5993-93EC-420D-69DEA3BAE5E4}"/>
              </a:ext>
            </a:extLst>
          </p:cNvPr>
          <p:cNvSpPr txBox="1"/>
          <p:nvPr/>
        </p:nvSpPr>
        <p:spPr>
          <a:xfrm>
            <a:off x="608012" y="46482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Focus on the middle cell</a:t>
            </a:r>
          </a:p>
        </p:txBody>
      </p:sp>
      <p:pic>
        <p:nvPicPr>
          <p:cNvPr id="3" name="Picture 2" descr="4 rules of Conway's game of life">
            <a:extLst>
              <a:ext uri="{FF2B5EF4-FFF2-40B4-BE49-F238E27FC236}">
                <a16:creationId xmlns:a16="http://schemas.microsoft.com/office/drawing/2014/main" id="{DFC482BE-840D-4C0C-9599-CD073630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3733364"/>
            <a:ext cx="603969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36BEB733-4C74-46B6-92A1-63C1FD3B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About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0CD6A-8924-4AE6-9AA6-DD3ABB77A647}"/>
              </a:ext>
            </a:extLst>
          </p:cNvPr>
          <p:cNvSpPr txBox="1"/>
          <p:nvPr/>
        </p:nvSpPr>
        <p:spPr>
          <a:xfrm>
            <a:off x="455612" y="1357844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Instructor: Shenglong Xu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Assistant Professor, Department of Physics &amp; Astronomy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Office: MPHY 404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Email: slxu@tamu.edu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7FEF9-9A93-461B-9F31-5D5814FE315A}"/>
              </a:ext>
            </a:extLst>
          </p:cNvPr>
          <p:cNvSpPr txBox="1"/>
          <p:nvPr/>
        </p:nvSpPr>
        <p:spPr>
          <a:xfrm>
            <a:off x="454024" y="2666342"/>
            <a:ext cx="1074420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B.S in Physics, Nanjing University  2007-2011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Ohio State University 2011-2013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PhD in physics, University of California, San Diego 2013 - 2017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Post-Doc, University of Maryland, </a:t>
            </a:r>
            <a:r>
              <a:rPr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2017-2020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Texas A&amp;M, 2020 - </a:t>
            </a:r>
          </a:p>
        </p:txBody>
      </p:sp>
    </p:spTree>
    <p:extLst>
      <p:ext uri="{BB962C8B-B14F-4D97-AF65-F5344CB8AC3E}">
        <p14:creationId xmlns:p14="http://schemas.microsoft.com/office/powerpoint/2010/main" val="30113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imple oscillator from the game of life">
            <a:extLst>
              <a:ext uri="{FF2B5EF4-FFF2-40B4-BE49-F238E27FC236}">
                <a16:creationId xmlns:a16="http://schemas.microsoft.com/office/drawing/2014/main" id="{CE8588FB-6D9A-43D3-A665-C141E0A7D6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" y="2752725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ore complicated oscillator">
            <a:extLst>
              <a:ext uri="{FF2B5EF4-FFF2-40B4-BE49-F238E27FC236}">
                <a16:creationId xmlns:a16="http://schemas.microsoft.com/office/drawing/2014/main" id="{463483FB-DDBC-4BC2-B954-D3CD9E672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2752725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descr="Game of life: computer with display" title="Game of life: computer with display">
            <a:hlinkClick r:id="" action="ppaction://media"/>
            <a:extLst>
              <a:ext uri="{FF2B5EF4-FFF2-40B4-BE49-F238E27FC236}">
                <a16:creationId xmlns:a16="http://schemas.microsoft.com/office/drawing/2014/main" id="{9A72C3B7-069D-1B20-7D6D-6DA68F50EA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399212" y="1744114"/>
            <a:ext cx="566441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D3789-5471-405D-6ECE-44AC5F73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Physics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6501E-6BF1-451B-B310-436F5B78C997}"/>
              </a:ext>
            </a:extLst>
          </p:cNvPr>
          <p:cNvSpPr txBox="1"/>
          <p:nvPr/>
        </p:nvSpPr>
        <p:spPr>
          <a:xfrm>
            <a:off x="74612" y="14003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 the scale of atoms, electrons…</a:t>
            </a:r>
          </a:p>
        </p:txBody>
      </p:sp>
      <p:grpSp>
        <p:nvGrpSpPr>
          <p:cNvPr id="7" name="Group 6" descr="classical description of atom">
            <a:extLst>
              <a:ext uri="{FF2B5EF4-FFF2-40B4-BE49-F238E27FC236}">
                <a16:creationId xmlns:a16="http://schemas.microsoft.com/office/drawing/2014/main" id="{3B058B88-E212-C9DF-22F0-FC03C8A354A5}"/>
              </a:ext>
            </a:extLst>
          </p:cNvPr>
          <p:cNvGrpSpPr/>
          <p:nvPr/>
        </p:nvGrpSpPr>
        <p:grpSpPr>
          <a:xfrm>
            <a:off x="2208212" y="2829890"/>
            <a:ext cx="1524000" cy="1477328"/>
            <a:chOff x="2208212" y="2829890"/>
            <a:chExt cx="1524000" cy="147732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43AF0F-F4C0-4C3D-A9A3-6E354BF6AF60}"/>
                </a:ext>
              </a:extLst>
            </p:cNvPr>
            <p:cNvSpPr/>
            <p:nvPr/>
          </p:nvSpPr>
          <p:spPr>
            <a:xfrm>
              <a:off x="2208212" y="2829890"/>
              <a:ext cx="1524000" cy="14773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9990B1-C665-4737-A4C4-5D83787D002C}"/>
                </a:ext>
              </a:extLst>
            </p:cNvPr>
            <p:cNvSpPr/>
            <p:nvPr/>
          </p:nvSpPr>
          <p:spPr>
            <a:xfrm>
              <a:off x="2284412" y="2971483"/>
              <a:ext cx="216882" cy="216004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23D00D1-39C3-4695-BBE0-FF290D5703CB}"/>
                </a:ext>
              </a:extLst>
            </p:cNvPr>
            <p:cNvCxnSpPr>
              <a:cxnSpLocks/>
              <a:stCxn id="27" idx="2"/>
              <a:endCxn id="27" idx="6"/>
            </p:cNvCxnSpPr>
            <p:nvPr/>
          </p:nvCxnSpPr>
          <p:spPr>
            <a:xfrm>
              <a:off x="2284412" y="3079485"/>
              <a:ext cx="2168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B29F9F-55A5-4245-A5D3-F86F5323A737}"/>
                </a:ext>
              </a:extLst>
            </p:cNvPr>
            <p:cNvGrpSpPr/>
            <p:nvPr/>
          </p:nvGrpSpPr>
          <p:grpSpPr>
            <a:xfrm>
              <a:off x="2855912" y="3481929"/>
              <a:ext cx="228600" cy="222807"/>
              <a:chOff x="6640670" y="1380021"/>
              <a:chExt cx="444342" cy="445614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CF70C6A-BDB6-4A4C-B7AD-9D92B3EC7FC2}"/>
                  </a:ext>
                </a:extLst>
              </p:cNvPr>
              <p:cNvSpPr/>
              <p:nvPr/>
            </p:nvSpPr>
            <p:spPr>
              <a:xfrm>
                <a:off x="6640670" y="1380021"/>
                <a:ext cx="444342" cy="44561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B35245A-24FB-4983-BF01-DCA88E2388D5}"/>
                  </a:ext>
                </a:extLst>
              </p:cNvPr>
              <p:cNvCxnSpPr>
                <a:cxnSpLocks/>
                <a:stCxn id="38" idx="2"/>
                <a:endCxn id="38" idx="6"/>
              </p:cNvCxnSpPr>
              <p:nvPr/>
            </p:nvCxnSpPr>
            <p:spPr>
              <a:xfrm>
                <a:off x="6640670" y="1602828"/>
                <a:ext cx="44434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B822406-C082-40EE-BF58-771DF8AA8137}"/>
                  </a:ext>
                </a:extLst>
              </p:cNvPr>
              <p:cNvCxnSpPr>
                <a:cxnSpLocks/>
                <a:stCxn id="38" idx="4"/>
                <a:endCxn id="38" idx="0"/>
              </p:cNvCxnSpPr>
              <p:nvPr/>
            </p:nvCxnSpPr>
            <p:spPr>
              <a:xfrm flipV="1">
                <a:off x="6862841" y="1380021"/>
                <a:ext cx="0" cy="4456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CFA9359C-EBDB-81EA-7AA9-707DA96ED2AC}"/>
              </a:ext>
            </a:extLst>
          </p:cNvPr>
          <p:cNvSpPr/>
          <p:nvPr/>
        </p:nvSpPr>
        <p:spPr>
          <a:xfrm>
            <a:off x="4646612" y="3358566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quantum description of atom">
            <a:extLst>
              <a:ext uri="{FF2B5EF4-FFF2-40B4-BE49-F238E27FC236}">
                <a16:creationId xmlns:a16="http://schemas.microsoft.com/office/drawing/2014/main" id="{0993948E-15AD-4513-89CB-DE8235067568}"/>
              </a:ext>
            </a:extLst>
          </p:cNvPr>
          <p:cNvGrpSpPr/>
          <p:nvPr/>
        </p:nvGrpSpPr>
        <p:grpSpPr>
          <a:xfrm>
            <a:off x="6932612" y="2590800"/>
            <a:ext cx="1663779" cy="1535532"/>
            <a:chOff x="6736743" y="1906550"/>
            <a:chExt cx="1663779" cy="15355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FDA93E-0F29-4FB1-80D5-08EFEE1F4B7C}"/>
                </a:ext>
              </a:extLst>
            </p:cNvPr>
            <p:cNvSpPr/>
            <p:nvPr/>
          </p:nvSpPr>
          <p:spPr>
            <a:xfrm>
              <a:off x="6736743" y="1906550"/>
              <a:ext cx="1663779" cy="153553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B7910D7-FC1A-4787-A301-A54B9218EEA0}"/>
                </a:ext>
              </a:extLst>
            </p:cNvPr>
            <p:cNvGrpSpPr/>
            <p:nvPr/>
          </p:nvGrpSpPr>
          <p:grpSpPr>
            <a:xfrm>
              <a:off x="7427912" y="2574377"/>
              <a:ext cx="228600" cy="222807"/>
              <a:chOff x="1432152" y="3545927"/>
              <a:chExt cx="444342" cy="44561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CB8E1E2-813E-4DC3-A742-20C2531811F9}"/>
                  </a:ext>
                </a:extLst>
              </p:cNvPr>
              <p:cNvSpPr/>
              <p:nvPr/>
            </p:nvSpPr>
            <p:spPr>
              <a:xfrm>
                <a:off x="1432152" y="3545927"/>
                <a:ext cx="444342" cy="44561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CAC890C-B977-4B79-8409-55CF48A00E3F}"/>
                  </a:ext>
                </a:extLst>
              </p:cNvPr>
              <p:cNvCxnSpPr>
                <a:cxnSpLocks/>
                <a:stCxn id="33" idx="2"/>
                <a:endCxn id="33" idx="6"/>
              </p:cNvCxnSpPr>
              <p:nvPr/>
            </p:nvCxnSpPr>
            <p:spPr>
              <a:xfrm>
                <a:off x="1432152" y="3768735"/>
                <a:ext cx="44434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DEAF6B5-DC8C-4F5E-B51D-982BD9BE2ADD}"/>
                  </a:ext>
                </a:extLst>
              </p:cNvPr>
              <p:cNvCxnSpPr>
                <a:cxnSpLocks/>
                <a:stCxn id="33" idx="4"/>
                <a:endCxn id="33" idx="0"/>
              </p:cNvCxnSpPr>
              <p:nvPr/>
            </p:nvCxnSpPr>
            <p:spPr>
              <a:xfrm flipV="1">
                <a:off x="1654323" y="3545927"/>
                <a:ext cx="0" cy="4456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36BADF6-E841-470B-BFED-A5A19C6DA49E}"/>
              </a:ext>
            </a:extLst>
          </p:cNvPr>
          <p:cNvSpPr txBox="1"/>
          <p:nvPr/>
        </p:nvSpPr>
        <p:spPr>
          <a:xfrm>
            <a:off x="1141412" y="5383549"/>
            <a:ext cx="30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second law 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29D1D8-EAFC-4151-AC5E-E7223B6CD131}"/>
              </a:ext>
            </a:extLst>
          </p:cNvPr>
          <p:cNvSpPr/>
          <p:nvPr/>
        </p:nvSpPr>
        <p:spPr>
          <a:xfrm>
            <a:off x="4635499" y="5478610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/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Schrodinger’s equation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blipFill>
                <a:blip r:embed="rId2"/>
                <a:stretch>
                  <a:fillRect l="-9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FCD2E82-DBC5-C979-7859-40827A7F983B}"/>
              </a:ext>
            </a:extLst>
          </p:cNvPr>
          <p:cNvSpPr txBox="1"/>
          <p:nvPr/>
        </p:nvSpPr>
        <p:spPr>
          <a:xfrm>
            <a:off x="5942012" y="6096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much more difficult to simulate </a:t>
            </a:r>
          </a:p>
        </p:txBody>
      </p:sp>
    </p:spTree>
    <p:extLst>
      <p:ext uri="{BB962C8B-B14F-4D97-AF65-F5344CB8AC3E}">
        <p14:creationId xmlns:p14="http://schemas.microsoft.com/office/powerpoint/2010/main" val="27594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799D-3E67-CEE4-63BB-74E057F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Schrodinger’s Cat</a:t>
            </a:r>
          </a:p>
        </p:txBody>
      </p:sp>
      <p:pic>
        <p:nvPicPr>
          <p:cNvPr id="8198" name="Picture 6" descr="Schrodinger's cat">
            <a:extLst>
              <a:ext uri="{FF2B5EF4-FFF2-40B4-BE49-F238E27FC236}">
                <a16:creationId xmlns:a16="http://schemas.microsoft.com/office/drawing/2014/main" id="{AD6D75DA-BE78-B68A-0D83-F6569F30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362200"/>
            <a:ext cx="6341396" cy="35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uperposition">
            <a:extLst>
              <a:ext uri="{FF2B5EF4-FFF2-40B4-BE49-F238E27FC236}">
                <a16:creationId xmlns:a16="http://schemas.microsoft.com/office/drawing/2014/main" id="{00F4BBB2-AFE1-68D3-E81A-2F00632D7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3895604"/>
            <a:ext cx="3367965" cy="18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96F94-C1C4-D3F0-14D1-1590BDCD3CCE}"/>
              </a:ext>
            </a:extLst>
          </p:cNvPr>
          <p:cNvSpPr txBox="1"/>
          <p:nvPr/>
        </p:nvSpPr>
        <p:spPr>
          <a:xfrm>
            <a:off x="7225098" y="6124320"/>
            <a:ext cx="495261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superposition</a:t>
            </a:r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two states</a:t>
            </a:r>
          </a:p>
        </p:txBody>
      </p:sp>
      <p:grpSp>
        <p:nvGrpSpPr>
          <p:cNvPr id="4" name="Group 3" descr="Erwin Schrödinger">
            <a:extLst>
              <a:ext uri="{FF2B5EF4-FFF2-40B4-BE49-F238E27FC236}">
                <a16:creationId xmlns:a16="http://schemas.microsoft.com/office/drawing/2014/main" id="{CED8890C-7F06-59E8-2C78-7C94337F46F7}"/>
              </a:ext>
            </a:extLst>
          </p:cNvPr>
          <p:cNvGrpSpPr/>
          <p:nvPr/>
        </p:nvGrpSpPr>
        <p:grpSpPr>
          <a:xfrm>
            <a:off x="10093870" y="893"/>
            <a:ext cx="2408909" cy="3898527"/>
            <a:chOff x="10093870" y="893"/>
            <a:chExt cx="2408909" cy="3898527"/>
          </a:xfrm>
        </p:grpSpPr>
        <p:pic>
          <p:nvPicPr>
            <p:cNvPr id="2050" name="Picture 2" descr="- Wikipedia">
              <a:extLst>
                <a:ext uri="{FF2B5EF4-FFF2-40B4-BE49-F238E27FC236}">
                  <a16:creationId xmlns:a16="http://schemas.microsoft.com/office/drawing/2014/main" id="{9D8E7BD8-2C1D-4A5A-A59E-1D1FC2563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870" y="893"/>
              <a:ext cx="2094954" cy="296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 descr="- Wikipedia">
              <a:extLst>
                <a:ext uri="{FF2B5EF4-FFF2-40B4-BE49-F238E27FC236}">
                  <a16:creationId xmlns:a16="http://schemas.microsoft.com/office/drawing/2014/main" id="{664B461D-29C1-BF74-B0B3-FA495BED797E}"/>
                </a:ext>
              </a:extLst>
            </p:cNvPr>
            <p:cNvSpPr txBox="1"/>
            <p:nvPr/>
          </p:nvSpPr>
          <p:spPr>
            <a:xfrm>
              <a:off x="10194289" y="3068896"/>
              <a:ext cx="2308490" cy="830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399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Erwin Schrödinger</a:t>
              </a:r>
            </a:p>
          </p:txBody>
        </p:sp>
      </p:grpSp>
      <p:pic>
        <p:nvPicPr>
          <p:cNvPr id="8194" name="Picture 2" descr="spinning coin illustrating the superpostion principle of quantum mechanics">
            <a:extLst>
              <a:ext uri="{FF2B5EF4-FFF2-40B4-BE49-F238E27FC236}">
                <a16:creationId xmlns:a16="http://schemas.microsoft.com/office/drawing/2014/main" id="{23492F01-8250-D84A-793A-F026A688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1481644"/>
            <a:ext cx="1904504" cy="16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0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E2E05A6-BFB3-566F-C66B-47B41806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Schrodinger’s cats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6E1A2-694E-3FCD-77E2-06DB2E91AA1C}"/>
              </a:ext>
            </a:extLst>
          </p:cNvPr>
          <p:cNvSpPr txBox="1"/>
          <p:nvPr/>
        </p:nvSpPr>
        <p:spPr>
          <a:xfrm>
            <a:off x="1592995" y="1426881"/>
            <a:ext cx="7295193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How many Schrodinger’s cats (electrons) can we simulate on a classical computer?</a:t>
            </a:r>
          </a:p>
        </p:txBody>
      </p:sp>
      <p:grpSp>
        <p:nvGrpSpPr>
          <p:cNvPr id="6" name="Group 5" descr="many cats">
            <a:extLst>
              <a:ext uri="{FF2B5EF4-FFF2-40B4-BE49-F238E27FC236}">
                <a16:creationId xmlns:a16="http://schemas.microsoft.com/office/drawing/2014/main" id="{703CF63F-3E95-9B13-0DC1-7194817242BD}"/>
              </a:ext>
            </a:extLst>
          </p:cNvPr>
          <p:cNvGrpSpPr/>
          <p:nvPr/>
        </p:nvGrpSpPr>
        <p:grpSpPr>
          <a:xfrm>
            <a:off x="1227067" y="2689267"/>
            <a:ext cx="8475884" cy="1191922"/>
            <a:chOff x="1227067" y="2689267"/>
            <a:chExt cx="8475884" cy="1191922"/>
          </a:xfrm>
        </p:grpSpPr>
        <p:pic>
          <p:nvPicPr>
            <p:cNvPr id="3" name="Picture 6" descr="Was Schrodinger's Cat Enlightened? | QUANTUM AWARENESS Where Science and  the Buddha Meet">
              <a:extLst>
                <a:ext uri="{FF2B5EF4-FFF2-40B4-BE49-F238E27FC236}">
                  <a16:creationId xmlns:a16="http://schemas.microsoft.com/office/drawing/2014/main" id="{0507FBAB-9725-E362-B789-C31332AE0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067" y="2689268"/>
              <a:ext cx="2118970" cy="119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Was Schrodinger's Cat Enlightened? | QUANTUM AWARENESS Where Science and  the Buddha Meet">
              <a:extLst>
                <a:ext uri="{FF2B5EF4-FFF2-40B4-BE49-F238E27FC236}">
                  <a16:creationId xmlns:a16="http://schemas.microsoft.com/office/drawing/2014/main" id="{891D8DD7-A6D7-C944-9F82-729F44524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11" y="2689267"/>
              <a:ext cx="2118971" cy="119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Was Schrodinger's Cat Enlightened? | QUANTUM AWARENESS Where Science and  the Buddha Meet">
              <a:extLst>
                <a:ext uri="{FF2B5EF4-FFF2-40B4-BE49-F238E27FC236}">
                  <a16:creationId xmlns:a16="http://schemas.microsoft.com/office/drawing/2014/main" id="{D9220B89-F5CC-B261-CA4B-A30A0283F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009" y="2689267"/>
              <a:ext cx="2118971" cy="119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Was Schrodinger's Cat Enlightened? | QUANTUM AWARENESS Where Science and  the Buddha Meet">
              <a:extLst>
                <a:ext uri="{FF2B5EF4-FFF2-40B4-BE49-F238E27FC236}">
                  <a16:creationId xmlns:a16="http://schemas.microsoft.com/office/drawing/2014/main" id="{1B9F0AB6-1524-C7F6-FD51-DD9315209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3980" y="2689267"/>
              <a:ext cx="2118971" cy="119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/>
              <p:nvPr/>
            </p:nvSpPr>
            <p:spPr>
              <a:xfrm>
                <a:off x="497148" y="4246745"/>
                <a:ext cx="10098682" cy="1015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797" indent="-342797">
                  <a:buFont typeface="Arial" panose="020B0604020202020204" pitchFamily="34" charset="0"/>
                  <a:buChar char="•"/>
                </a:pP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Before open the box,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possibilities (states) with different weights. To simulate those quantum cats, we need keep track all of them and their weight simultaneously.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8" y="4246745"/>
                <a:ext cx="10098682" cy="1015278"/>
              </a:xfrm>
              <a:prstGeom prst="rect">
                <a:avLst/>
              </a:prstGeom>
              <a:blipFill>
                <a:blip r:embed="rId3"/>
                <a:stretch>
                  <a:fillRect l="-543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/>
              <p:nvPr/>
            </p:nvSpPr>
            <p:spPr>
              <a:xfrm>
                <a:off x="3446665" y="5685975"/>
                <a:ext cx="5196800" cy="369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=1024, </m:t>
                    </m:r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300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399" dirty="0"/>
                  <a:t> </a:t>
                </a: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# atoms in the universe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65" y="5685975"/>
                <a:ext cx="5196800" cy="369108"/>
              </a:xfrm>
              <a:prstGeom prst="rect">
                <a:avLst/>
              </a:prstGeom>
              <a:blipFill>
                <a:blip r:embed="rId4"/>
                <a:stretch>
                  <a:fillRect l="-1993" t="-3333" r="-175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18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C9F173-C94C-C577-1DE1-2BC88B3F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grpSp>
        <p:nvGrpSpPr>
          <p:cNvPr id="8" name="Group 7" descr="Richard Feynman">
            <a:extLst>
              <a:ext uri="{FF2B5EF4-FFF2-40B4-BE49-F238E27FC236}">
                <a16:creationId xmlns:a16="http://schemas.microsoft.com/office/drawing/2014/main" id="{FF7D7E5C-E4A3-0CF7-805C-7B8C44405175}"/>
              </a:ext>
            </a:extLst>
          </p:cNvPr>
          <p:cNvGrpSpPr/>
          <p:nvPr/>
        </p:nvGrpSpPr>
        <p:grpSpPr>
          <a:xfrm>
            <a:off x="512510" y="1308384"/>
            <a:ext cx="2914902" cy="4620549"/>
            <a:chOff x="512510" y="1308384"/>
            <a:chExt cx="2914902" cy="4620549"/>
          </a:xfrm>
        </p:grpSpPr>
        <p:pic>
          <p:nvPicPr>
            <p:cNvPr id="1026" name="Picture 2" descr="Richard Feynman - Wikipedia">
              <a:extLst>
                <a:ext uri="{FF2B5EF4-FFF2-40B4-BE49-F238E27FC236}">
                  <a16:creationId xmlns:a16="http://schemas.microsoft.com/office/drawing/2014/main" id="{2CDAB817-7436-697E-BAD2-42EDB483B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510" y="1308384"/>
              <a:ext cx="2686302" cy="37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DD57FA-A932-4604-0C42-0EE3D362DB86}"/>
                </a:ext>
              </a:extLst>
            </p:cNvPr>
            <p:cNvSpPr txBox="1"/>
            <p:nvPr/>
          </p:nvSpPr>
          <p:spPr>
            <a:xfrm>
              <a:off x="600208" y="5467396"/>
              <a:ext cx="2827204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9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Richard Feynman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555170-7355-6933-895A-EE72416384C5}"/>
              </a:ext>
            </a:extLst>
          </p:cNvPr>
          <p:cNvSpPr txBox="1"/>
          <p:nvPr/>
        </p:nvSpPr>
        <p:spPr>
          <a:xfrm>
            <a:off x="4837282" y="1101614"/>
            <a:ext cx="6095920" cy="1937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“Nature isn't classical, and if you want to make a simulation of Nature, you'd better make it quantum mechanical, and it's a wonderful problem because it doesn't look so easy.” (1982)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15998-1F6F-F39B-3FF4-77547B779792}"/>
              </a:ext>
            </a:extLst>
          </p:cNvPr>
          <p:cNvSpPr txBox="1"/>
          <p:nvPr/>
        </p:nvSpPr>
        <p:spPr>
          <a:xfrm>
            <a:off x="4951412" y="2971333"/>
            <a:ext cx="6423005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using quantum mechanics to simulate quantum 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22862-70C0-2C76-11E2-4ADAA6982217}"/>
              </a:ext>
            </a:extLst>
          </p:cNvPr>
          <p:cNvSpPr txBox="1"/>
          <p:nvPr/>
        </p:nvSpPr>
        <p:spPr>
          <a:xfrm>
            <a:off x="4553093" y="3505711"/>
            <a:ext cx="712322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2024:  Google, IBM, Microsoft, Amazon ~100 companies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5A025-905F-84D6-4BAD-6CD5CF82BE30}"/>
              </a:ext>
            </a:extLst>
          </p:cNvPr>
          <p:cNvSpPr txBox="1"/>
          <p:nvPr/>
        </p:nvSpPr>
        <p:spPr>
          <a:xfrm>
            <a:off x="4646612" y="4082978"/>
            <a:ext cx="60959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Simulate the Quantum Nature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Material discover, drug design …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Shor’s algorithm for integer factorization (1994) cryptography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Faster machine learning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Reducing traffic by optimizing driving routes during rush hour in Seattle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271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CEF4-72ED-5A3F-D0B4-A27902B0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computer vs Quantum Computer</a:t>
            </a:r>
          </a:p>
        </p:txBody>
      </p:sp>
      <p:grpSp>
        <p:nvGrpSpPr>
          <p:cNvPr id="3" name="Group 2" descr="first classical computer">
            <a:extLst>
              <a:ext uri="{FF2B5EF4-FFF2-40B4-BE49-F238E27FC236}">
                <a16:creationId xmlns:a16="http://schemas.microsoft.com/office/drawing/2014/main" id="{DAFB1A76-1C92-F877-FA31-EE1431FE09F2}"/>
              </a:ext>
            </a:extLst>
          </p:cNvPr>
          <p:cNvGrpSpPr/>
          <p:nvPr/>
        </p:nvGrpSpPr>
        <p:grpSpPr>
          <a:xfrm>
            <a:off x="1141411" y="1291228"/>
            <a:ext cx="4724401" cy="4961509"/>
            <a:chOff x="1141411" y="1291228"/>
            <a:chExt cx="4724401" cy="4961509"/>
          </a:xfrm>
        </p:grpSpPr>
        <p:pic>
          <p:nvPicPr>
            <p:cNvPr id="4" name="Picture 2" descr="The Journey of ENIAC, the World's First Computer - Sims ...">
              <a:extLst>
                <a:ext uri="{FF2B5EF4-FFF2-40B4-BE49-F238E27FC236}">
                  <a16:creationId xmlns:a16="http://schemas.microsoft.com/office/drawing/2014/main" id="{893174A4-63C1-02CC-9CF5-01DDAB386C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35" r="28519" b="-9"/>
            <a:stretch/>
          </p:blipFill>
          <p:spPr bwMode="auto">
            <a:xfrm>
              <a:off x="1286598" y="1291228"/>
              <a:ext cx="4345711" cy="428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D0FA79-A9E2-BAD1-5805-F7AD06D2D39C}"/>
                </a:ext>
              </a:extLst>
            </p:cNvPr>
            <p:cNvSpPr txBox="1"/>
            <p:nvPr/>
          </p:nvSpPr>
          <p:spPr>
            <a:xfrm>
              <a:off x="1141411" y="5791200"/>
              <a:ext cx="4724401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9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First computer: ENIAC:~500 bits</a:t>
              </a:r>
            </a:p>
          </p:txBody>
        </p:sp>
      </p:grpSp>
      <p:grpSp>
        <p:nvGrpSpPr>
          <p:cNvPr id="6" name="Group 5" descr="quantum computer">
            <a:extLst>
              <a:ext uri="{FF2B5EF4-FFF2-40B4-BE49-F238E27FC236}">
                <a16:creationId xmlns:a16="http://schemas.microsoft.com/office/drawing/2014/main" id="{0A423FA1-2A31-7802-C8E0-52452DB79430}"/>
              </a:ext>
            </a:extLst>
          </p:cNvPr>
          <p:cNvGrpSpPr/>
          <p:nvPr/>
        </p:nvGrpSpPr>
        <p:grpSpPr>
          <a:xfrm>
            <a:off x="6576742" y="1291228"/>
            <a:ext cx="4786239" cy="4961509"/>
            <a:chOff x="6576742" y="1291228"/>
            <a:chExt cx="4786239" cy="4961509"/>
          </a:xfrm>
        </p:grpSpPr>
        <p:pic>
          <p:nvPicPr>
            <p:cNvPr id="7" name="Picture 6" descr="The Sycamore Quantum Computer">
              <a:extLst>
                <a:ext uri="{FF2B5EF4-FFF2-40B4-BE49-F238E27FC236}">
                  <a16:creationId xmlns:a16="http://schemas.microsoft.com/office/drawing/2014/main" id="{50252404-D086-4852-B498-269FE2F5D7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89" r="18914" b="-2"/>
            <a:stretch/>
          </p:blipFill>
          <p:spPr bwMode="auto">
            <a:xfrm>
              <a:off x="6576742" y="1291228"/>
              <a:ext cx="4345711" cy="428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135A63-5984-FC7F-AFC5-24E35AAE0D09}"/>
                </a:ext>
              </a:extLst>
            </p:cNvPr>
            <p:cNvSpPr txBox="1"/>
            <p:nvPr/>
          </p:nvSpPr>
          <p:spPr>
            <a:xfrm>
              <a:off x="6790981" y="5791200"/>
              <a:ext cx="4572000" cy="461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Google Sycamore:~100 qubits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533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6A9CC-6EE7-9262-BFB1-921C128F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dream</a:t>
            </a:r>
          </a:p>
        </p:txBody>
      </p:sp>
      <p:pic>
        <p:nvPicPr>
          <p:cNvPr id="7" name="Picture 6" descr="computer">
            <a:extLst>
              <a:ext uri="{FF2B5EF4-FFF2-40B4-BE49-F238E27FC236}">
                <a16:creationId xmlns:a16="http://schemas.microsoft.com/office/drawing/2014/main" id="{A2735743-A445-4E4C-AE7F-AC3E28E55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89" y="2102697"/>
            <a:ext cx="4076579" cy="4284111"/>
          </a:xfrm>
          <a:prstGeom prst="rect">
            <a:avLst/>
          </a:prstGeom>
        </p:spPr>
      </p:pic>
      <p:pic>
        <p:nvPicPr>
          <p:cNvPr id="5" name="Picture 6" descr="Ouroboros symbol presented as a scale for the size of physical objects">
            <a:extLst>
              <a:ext uri="{FF2B5EF4-FFF2-40B4-BE49-F238E27FC236}">
                <a16:creationId xmlns:a16="http://schemas.microsoft.com/office/drawing/2014/main" id="{187D0DB2-9CA6-483A-8108-54C76EF1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4" y="1828800"/>
            <a:ext cx="4292308" cy="367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963B-B622-4126-B35A-881AE918FF15}"/>
              </a:ext>
            </a:extLst>
          </p:cNvPr>
          <p:cNvSpPr/>
          <p:nvPr/>
        </p:nvSpPr>
        <p:spPr>
          <a:xfrm>
            <a:off x="756057" y="5604385"/>
            <a:ext cx="4992085" cy="5176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time"/>
              </a:rPr>
              <a:t>Adapted from Nancy Ellen Abrams and Joel R. Primack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  <a:latin typeface="time"/>
              </a:rPr>
              <a:t>(</a:t>
            </a:r>
            <a:r>
              <a:rPr lang="en-US" sz="1200" i="1" dirty="0">
                <a:solidFill>
                  <a:schemeClr val="accent4"/>
                </a:solidFill>
                <a:latin typeface="time"/>
              </a:rPr>
              <a:t>The View From the Center of the Universe: discovering our extraordinary place in the cosmos</a:t>
            </a:r>
            <a:r>
              <a:rPr lang="en-US" sz="1200" dirty="0">
                <a:solidFill>
                  <a:schemeClr val="accent4"/>
                </a:solidFill>
                <a:latin typeface="time"/>
              </a:rPr>
              <a:t>, 2007)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6A04E-E232-814B-FD49-BF4A449EA323}"/>
              </a:ext>
            </a:extLst>
          </p:cNvPr>
          <p:cNvSpPr txBox="1"/>
          <p:nvPr/>
        </p:nvSpPr>
        <p:spPr>
          <a:xfrm>
            <a:off x="1522412" y="9825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Theory of Everything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EFB1A-EBC2-4EAD-9A85-7BEF329C7D81}"/>
              </a:ext>
            </a:extLst>
          </p:cNvPr>
          <p:cNvSpPr txBox="1"/>
          <p:nvPr/>
        </p:nvSpPr>
        <p:spPr>
          <a:xfrm>
            <a:off x="7417128" y="92426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Universe in a computer</a:t>
            </a:r>
          </a:p>
        </p:txBody>
      </p:sp>
      <p:pic>
        <p:nvPicPr>
          <p:cNvPr id="15" name="Picture 2" descr="world described the law of nature">
            <a:extLst>
              <a:ext uri="{FF2B5EF4-FFF2-40B4-BE49-F238E27FC236}">
                <a16:creationId xmlns:a16="http://schemas.microsoft.com/office/drawing/2014/main" id="{61EEC90C-CFE1-451F-95DB-60C073DA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b="3088"/>
          <a:stretch/>
        </p:blipFill>
        <p:spPr bwMode="auto">
          <a:xfrm>
            <a:off x="5942012" y="1388577"/>
            <a:ext cx="6150632" cy="47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0498E-6 -1.48148E-6 L -0.28028 -0.0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4" y="-1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6572E-6 -2.22222E-6 L 0.24954 -0.032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7" y="-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mping Dragon GIF - Jumping Jump Dragon GIFs">
            <a:extLst>
              <a:ext uri="{FF2B5EF4-FFF2-40B4-BE49-F238E27FC236}">
                <a16:creationId xmlns:a16="http://schemas.microsoft.com/office/drawing/2014/main" id="{05119650-49EF-44CC-A032-731C41234E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990600"/>
            <a:ext cx="1161142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79946-914A-425C-8934-10841ACF9ED2}"/>
              </a:ext>
            </a:extLst>
          </p:cNvPr>
          <p:cNvSpPr txBox="1"/>
          <p:nvPr/>
        </p:nvSpPr>
        <p:spPr>
          <a:xfrm>
            <a:off x="7542212" y="3657600"/>
            <a:ext cx="29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Newtonian Gravity</a:t>
            </a:r>
          </a:p>
        </p:txBody>
      </p:sp>
    </p:spTree>
    <p:extLst>
      <p:ext uri="{BB962C8B-B14F-4D97-AF65-F5344CB8AC3E}">
        <p14:creationId xmlns:p14="http://schemas.microsoft.com/office/powerpoint/2010/main" val="18382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5CA8-4DA6-4965-A3F0-324E80D4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Programming as an important tool in modern physics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09FBE-3C24-4F9A-803E-14E8FBE9B9EE}"/>
              </a:ext>
            </a:extLst>
          </p:cNvPr>
          <p:cNvSpPr txBox="1"/>
          <p:nvPr/>
        </p:nvSpPr>
        <p:spPr>
          <a:xfrm>
            <a:off x="1065212" y="1964353"/>
            <a:ext cx="99542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Solving equations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Predicting experiments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Controlling equipment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Presentation (making plots and writing papers) 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8" name="Picture 7" descr="latex">
            <a:extLst>
              <a:ext uri="{FF2B5EF4-FFF2-40B4-BE49-F238E27FC236}">
                <a16:creationId xmlns:a16="http://schemas.microsoft.com/office/drawing/2014/main" id="{62610B50-238F-47CA-B48E-F14F86ECF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4800600"/>
            <a:ext cx="1893245" cy="7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CC183C-C950-7198-CD26-C4196C73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7" y="291193"/>
            <a:ext cx="10351066" cy="97045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Programming for future course work</a:t>
            </a:r>
          </a:p>
        </p:txBody>
      </p:sp>
      <p:grpSp>
        <p:nvGrpSpPr>
          <p:cNvPr id="6" name="Group 5" descr="physics, math and programing">
            <a:extLst>
              <a:ext uri="{FF2B5EF4-FFF2-40B4-BE49-F238E27FC236}">
                <a16:creationId xmlns:a16="http://schemas.microsoft.com/office/drawing/2014/main" id="{8F279FAE-EE4A-4E71-90F1-9C078B243874}"/>
              </a:ext>
            </a:extLst>
          </p:cNvPr>
          <p:cNvGrpSpPr/>
          <p:nvPr/>
        </p:nvGrpSpPr>
        <p:grpSpPr>
          <a:xfrm>
            <a:off x="989012" y="1676400"/>
            <a:ext cx="5683170" cy="4724400"/>
            <a:chOff x="6323012" y="1752600"/>
            <a:chExt cx="3623796" cy="28969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419D83-E84D-481D-9A24-42E90DB1B771}"/>
                </a:ext>
              </a:extLst>
            </p:cNvPr>
            <p:cNvGrpSpPr/>
            <p:nvPr/>
          </p:nvGrpSpPr>
          <p:grpSpPr>
            <a:xfrm>
              <a:off x="6323012" y="1752600"/>
              <a:ext cx="3103539" cy="2896928"/>
              <a:chOff x="812547" y="1108500"/>
              <a:chExt cx="4138052" cy="386257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4EEE9A9-A789-4966-A3B2-6B9E11DBE69F}"/>
                  </a:ext>
                </a:extLst>
              </p:cNvPr>
              <p:cNvSpPr/>
              <p:nvPr/>
            </p:nvSpPr>
            <p:spPr>
              <a:xfrm>
                <a:off x="1735161" y="1108500"/>
                <a:ext cx="2292824" cy="2292824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8E2E64-F8F8-4E2A-BE3D-722656000FAB}"/>
                  </a:ext>
                </a:extLst>
              </p:cNvPr>
              <p:cNvSpPr/>
              <p:nvPr/>
            </p:nvSpPr>
            <p:spPr>
              <a:xfrm>
                <a:off x="812547" y="2678246"/>
                <a:ext cx="2292824" cy="2292824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dirty="0"/>
                  <a:t>  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9C9961E-F2DD-46A1-B42E-F69AC4614B17}"/>
                  </a:ext>
                </a:extLst>
              </p:cNvPr>
              <p:cNvSpPr/>
              <p:nvPr/>
            </p:nvSpPr>
            <p:spPr>
              <a:xfrm>
                <a:off x="2657775" y="2678246"/>
                <a:ext cx="2292824" cy="2292824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2FA3D4-9E01-42C4-862E-D9B6E0166E66}"/>
                </a:ext>
              </a:extLst>
            </p:cNvPr>
            <p:cNvSpPr txBox="1"/>
            <p:nvPr/>
          </p:nvSpPr>
          <p:spPr>
            <a:xfrm>
              <a:off x="7336714" y="2317339"/>
              <a:ext cx="1076135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physics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388C48-08AE-41E6-ADE2-51A485C6CFA3}"/>
                </a:ext>
              </a:extLst>
            </p:cNvPr>
            <p:cNvSpPr txBox="1"/>
            <p:nvPr/>
          </p:nvSpPr>
          <p:spPr>
            <a:xfrm>
              <a:off x="6723612" y="3701851"/>
              <a:ext cx="1226203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math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FEA4B-C0D5-4097-8BA4-98FE9CB5A6F0}"/>
                </a:ext>
              </a:extLst>
            </p:cNvPr>
            <p:cNvSpPr txBox="1"/>
            <p:nvPr/>
          </p:nvSpPr>
          <p:spPr>
            <a:xfrm>
              <a:off x="8042630" y="3654019"/>
              <a:ext cx="1904178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programming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4C638E-C0D6-C6F3-C20D-E6EB20307BD5}"/>
              </a:ext>
            </a:extLst>
          </p:cNvPr>
          <p:cNvSpPr txBox="1"/>
          <p:nvPr/>
        </p:nvSpPr>
        <p:spPr>
          <a:xfrm>
            <a:off x="7008812" y="3041365"/>
            <a:ext cx="434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Other courses involving programing: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226 Mechanics Lab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227 Electromagnetism Lab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ASTR 320 Research Method in Astro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401 Computational Physics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CA7C92-1AD3-756C-34BE-FA327491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388DF-53FA-CFB3-0A56-3DDA5503CA93}"/>
              </a:ext>
            </a:extLst>
          </p:cNvPr>
          <p:cNvSpPr txBox="1"/>
          <p:nvPr/>
        </p:nvSpPr>
        <p:spPr>
          <a:xfrm>
            <a:off x="455612" y="1357844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TA: </a:t>
            </a:r>
            <a:r>
              <a:rPr lang="en-US" sz="2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Zhuowei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Zhang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Graduate Student, Department of Physics &amp; Astronomy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Office: MPHY 480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Email: zw.zhang@tamu.edu</a:t>
            </a:r>
          </a:p>
        </p:txBody>
      </p:sp>
    </p:spTree>
    <p:extLst>
      <p:ext uri="{BB962C8B-B14F-4D97-AF65-F5344CB8AC3E}">
        <p14:creationId xmlns:p14="http://schemas.microsoft.com/office/powerpoint/2010/main" val="126399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F8C4D7-7035-213E-BBFB-92C1547F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</a:rPr>
              <a:t>Course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B0C8A-C557-4E52-8807-72B72278397D}"/>
              </a:ext>
            </a:extLst>
          </p:cNvPr>
          <p:cNvSpPr txBox="1"/>
          <p:nvPr/>
        </p:nvSpPr>
        <p:spPr>
          <a:xfrm>
            <a:off x="266728" y="1492182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Learning Management System: Canvas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2"/>
              </a:rPr>
              <a:t>Lecture Notes on GitHub</a:t>
            </a: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" name="Group 1" descr="Books on computational physics using python">
            <a:extLst>
              <a:ext uri="{FF2B5EF4-FFF2-40B4-BE49-F238E27FC236}">
                <a16:creationId xmlns:a16="http://schemas.microsoft.com/office/drawing/2014/main" id="{28BE1737-9F40-419D-08A6-BE78C3861008}"/>
              </a:ext>
            </a:extLst>
          </p:cNvPr>
          <p:cNvGrpSpPr/>
          <p:nvPr/>
        </p:nvGrpSpPr>
        <p:grpSpPr>
          <a:xfrm>
            <a:off x="338362" y="2650284"/>
            <a:ext cx="10893010" cy="3996674"/>
            <a:chOff x="338362" y="2650284"/>
            <a:chExt cx="10893010" cy="3996674"/>
          </a:xfrm>
        </p:grpSpPr>
        <p:pic>
          <p:nvPicPr>
            <p:cNvPr id="5122" name="Picture 2" descr="Effective Computation in Physics: Field Guide to Research with ...">
              <a:extLst>
                <a:ext uri="{FF2B5EF4-FFF2-40B4-BE49-F238E27FC236}">
                  <a16:creationId xmlns:a16="http://schemas.microsoft.com/office/drawing/2014/main" id="{9F3D70A5-CB13-4E86-9F05-078A49B61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208" y="3673068"/>
              <a:ext cx="1854554" cy="242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numerical methods for physics (python)">
              <a:extLst>
                <a:ext uri="{FF2B5EF4-FFF2-40B4-BE49-F238E27FC236}">
                  <a16:creationId xmlns:a16="http://schemas.microsoft.com/office/drawing/2014/main" id="{50A38A1F-1E15-43BD-9387-4C357EE35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5984" y="3668663"/>
              <a:ext cx="1931488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Computational Physics (problem solving with python)">
              <a:extLst>
                <a:ext uri="{FF2B5EF4-FFF2-40B4-BE49-F238E27FC236}">
                  <a16:creationId xmlns:a16="http://schemas.microsoft.com/office/drawing/2014/main" id="{E9E6E584-A51F-4F54-B200-2F595E94E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695" y="3668662"/>
              <a:ext cx="1708443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7C1617-BF40-47C6-9425-5F3AF2053BB6}"/>
                </a:ext>
              </a:extLst>
            </p:cNvPr>
            <p:cNvSpPr txBox="1"/>
            <p:nvPr/>
          </p:nvSpPr>
          <p:spPr>
            <a:xfrm>
              <a:off x="939670" y="2650284"/>
              <a:ext cx="8049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Books on computational physics using python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65C9F8-5561-4CA7-BE8D-CC2ECF7B303B}"/>
                </a:ext>
              </a:extLst>
            </p:cNvPr>
            <p:cNvSpPr txBox="1"/>
            <p:nvPr/>
          </p:nvSpPr>
          <p:spPr>
            <a:xfrm>
              <a:off x="338362" y="6062182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30799-B556-432A-A748-3A7659B5B3D7}"/>
                </a:ext>
              </a:extLst>
            </p:cNvPr>
            <p:cNvSpPr txBox="1"/>
            <p:nvPr/>
          </p:nvSpPr>
          <p:spPr>
            <a:xfrm>
              <a:off x="5847895" y="6203637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C513CA-2210-4573-A36F-72A8DDEACA54}"/>
                </a:ext>
              </a:extLst>
            </p:cNvPr>
            <p:cNvSpPr/>
            <p:nvPr/>
          </p:nvSpPr>
          <p:spPr>
            <a:xfrm>
              <a:off x="5619295" y="3420274"/>
              <a:ext cx="5612077" cy="3048000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66EE5-4BAB-42BB-A400-D6E84470813F}"/>
                </a:ext>
              </a:extLst>
            </p:cNvPr>
            <p:cNvSpPr txBox="1"/>
            <p:nvPr/>
          </p:nvSpPr>
          <p:spPr>
            <a:xfrm>
              <a:off x="6686095" y="3189441"/>
              <a:ext cx="2286000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More advanced</a:t>
              </a:r>
            </a:p>
          </p:txBody>
        </p:sp>
        <p:pic>
          <p:nvPicPr>
            <p:cNvPr id="1026" name="Picture 2" descr="Essential Python for the Physicist">
              <a:extLst>
                <a:ext uri="{FF2B5EF4-FFF2-40B4-BE49-F238E27FC236}">
                  <a16:creationId xmlns:a16="http://schemas.microsoft.com/office/drawing/2014/main" id="{3C69E510-1CAD-748D-B21B-7DD1D4EE8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012" y="3684454"/>
              <a:ext cx="1588517" cy="2382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BD1343-33A3-52D0-1614-DBCDFCC32C01}"/>
                </a:ext>
              </a:extLst>
            </p:cNvPr>
            <p:cNvSpPr txBox="1"/>
            <p:nvPr/>
          </p:nvSpPr>
          <p:spPr>
            <a:xfrm>
              <a:off x="2844579" y="6185293"/>
              <a:ext cx="28688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https://link.springer.com/book/10.1007/978-3-030-45027-4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CD7A088D-2B98-45CD-ACAD-C680CE85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Programming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829A5-F75C-445B-9275-8E2F3690B1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08212" y="2133600"/>
            <a:ext cx="4113212" cy="4351338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videos games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Weather forecast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webpages 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692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Programming?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2032000" y="1716088"/>
            <a:ext cx="10156825" cy="4267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“Computer programming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is the process of designing and building an executable computer program to accomplish a specific computing results…The purpose of programming is to find a sequence of instructions that will </a:t>
            </a: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automate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the performance of a task” –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Wikipedia 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AE90A-726E-5BBA-DFD5-289E99ACCA91}"/>
              </a:ext>
            </a:extLst>
          </p:cNvPr>
          <p:cNvSpPr txBox="1"/>
          <p:nvPr/>
        </p:nvSpPr>
        <p:spPr>
          <a:xfrm>
            <a:off x="7085012" y="5257800"/>
            <a:ext cx="346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introducing 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2"/>
              </a:rPr>
              <a:t>google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2"/>
              </a:rPr>
              <a:t>colab</a:t>
            </a: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5624BEB-7337-493E-245A-988024085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61012" y="1524000"/>
            <a:ext cx="6477000" cy="1981200"/>
          </a:xfrm>
          <a:custGeom>
            <a:avLst/>
            <a:gdLst>
              <a:gd name="connsiteX0" fmla="*/ 0 w 6477000"/>
              <a:gd name="connsiteY0" fmla="*/ 0 h 1981200"/>
              <a:gd name="connsiteX1" fmla="*/ 524048 w 6477000"/>
              <a:gd name="connsiteY1" fmla="*/ 0 h 1981200"/>
              <a:gd name="connsiteX2" fmla="*/ 983326 w 6477000"/>
              <a:gd name="connsiteY2" fmla="*/ 0 h 1981200"/>
              <a:gd name="connsiteX3" fmla="*/ 1572145 w 6477000"/>
              <a:gd name="connsiteY3" fmla="*/ 0 h 1981200"/>
              <a:gd name="connsiteX4" fmla="*/ 1966653 w 6477000"/>
              <a:gd name="connsiteY4" fmla="*/ 0 h 1981200"/>
              <a:gd name="connsiteX5" fmla="*/ 2425931 w 6477000"/>
              <a:gd name="connsiteY5" fmla="*/ 0 h 1981200"/>
              <a:gd name="connsiteX6" fmla="*/ 3144289 w 6477000"/>
              <a:gd name="connsiteY6" fmla="*/ 0 h 1981200"/>
              <a:gd name="connsiteX7" fmla="*/ 3733107 w 6477000"/>
              <a:gd name="connsiteY7" fmla="*/ 0 h 1981200"/>
              <a:gd name="connsiteX8" fmla="*/ 4192385 w 6477000"/>
              <a:gd name="connsiteY8" fmla="*/ 0 h 1981200"/>
              <a:gd name="connsiteX9" fmla="*/ 4586894 w 6477000"/>
              <a:gd name="connsiteY9" fmla="*/ 0 h 1981200"/>
              <a:gd name="connsiteX10" fmla="*/ 5110942 w 6477000"/>
              <a:gd name="connsiteY10" fmla="*/ 0 h 1981200"/>
              <a:gd name="connsiteX11" fmla="*/ 5699760 w 6477000"/>
              <a:gd name="connsiteY11" fmla="*/ 0 h 1981200"/>
              <a:gd name="connsiteX12" fmla="*/ 6477000 w 6477000"/>
              <a:gd name="connsiteY12" fmla="*/ 0 h 1981200"/>
              <a:gd name="connsiteX13" fmla="*/ 6477000 w 6477000"/>
              <a:gd name="connsiteY13" fmla="*/ 534924 h 1981200"/>
              <a:gd name="connsiteX14" fmla="*/ 6477000 w 6477000"/>
              <a:gd name="connsiteY14" fmla="*/ 1010412 h 1981200"/>
              <a:gd name="connsiteX15" fmla="*/ 6477000 w 6477000"/>
              <a:gd name="connsiteY15" fmla="*/ 1545336 h 1981200"/>
              <a:gd name="connsiteX16" fmla="*/ 6477000 w 6477000"/>
              <a:gd name="connsiteY16" fmla="*/ 1981200 h 1981200"/>
              <a:gd name="connsiteX17" fmla="*/ 5952952 w 6477000"/>
              <a:gd name="connsiteY17" fmla="*/ 1981200 h 1981200"/>
              <a:gd name="connsiteX18" fmla="*/ 5558444 w 6477000"/>
              <a:gd name="connsiteY18" fmla="*/ 1981200 h 1981200"/>
              <a:gd name="connsiteX19" fmla="*/ 5163935 w 6477000"/>
              <a:gd name="connsiteY19" fmla="*/ 1981200 h 1981200"/>
              <a:gd name="connsiteX20" fmla="*/ 4445577 w 6477000"/>
              <a:gd name="connsiteY20" fmla="*/ 1981200 h 1981200"/>
              <a:gd name="connsiteX21" fmla="*/ 3986299 w 6477000"/>
              <a:gd name="connsiteY21" fmla="*/ 1981200 h 1981200"/>
              <a:gd name="connsiteX22" fmla="*/ 3332711 w 6477000"/>
              <a:gd name="connsiteY22" fmla="*/ 1981200 h 1981200"/>
              <a:gd name="connsiteX23" fmla="*/ 2743893 w 6477000"/>
              <a:gd name="connsiteY23" fmla="*/ 1981200 h 1981200"/>
              <a:gd name="connsiteX24" fmla="*/ 2025535 w 6477000"/>
              <a:gd name="connsiteY24" fmla="*/ 1981200 h 1981200"/>
              <a:gd name="connsiteX25" fmla="*/ 1566256 w 6477000"/>
              <a:gd name="connsiteY25" fmla="*/ 1981200 h 1981200"/>
              <a:gd name="connsiteX26" fmla="*/ 847898 w 6477000"/>
              <a:gd name="connsiteY26" fmla="*/ 1981200 h 1981200"/>
              <a:gd name="connsiteX27" fmla="*/ 0 w 6477000"/>
              <a:gd name="connsiteY27" fmla="*/ 1981200 h 1981200"/>
              <a:gd name="connsiteX28" fmla="*/ 0 w 6477000"/>
              <a:gd name="connsiteY28" fmla="*/ 1446276 h 1981200"/>
              <a:gd name="connsiteX29" fmla="*/ 0 w 6477000"/>
              <a:gd name="connsiteY29" fmla="*/ 911352 h 1981200"/>
              <a:gd name="connsiteX30" fmla="*/ 0 w 6477000"/>
              <a:gd name="connsiteY30" fmla="*/ 475488 h 1981200"/>
              <a:gd name="connsiteX31" fmla="*/ 0 w 6477000"/>
              <a:gd name="connsiteY31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77000" h="1981200" extrusionOk="0">
                <a:moveTo>
                  <a:pt x="0" y="0"/>
                </a:moveTo>
                <a:cubicBezTo>
                  <a:pt x="246109" y="-49583"/>
                  <a:pt x="376451" y="29047"/>
                  <a:pt x="524048" y="0"/>
                </a:cubicBezTo>
                <a:cubicBezTo>
                  <a:pt x="671645" y="-29047"/>
                  <a:pt x="874895" y="48674"/>
                  <a:pt x="983326" y="0"/>
                </a:cubicBezTo>
                <a:cubicBezTo>
                  <a:pt x="1091757" y="-48674"/>
                  <a:pt x="1368034" y="67395"/>
                  <a:pt x="1572145" y="0"/>
                </a:cubicBezTo>
                <a:cubicBezTo>
                  <a:pt x="1776256" y="-67395"/>
                  <a:pt x="1837773" y="41566"/>
                  <a:pt x="1966653" y="0"/>
                </a:cubicBezTo>
                <a:cubicBezTo>
                  <a:pt x="2095533" y="-41566"/>
                  <a:pt x="2300545" y="11445"/>
                  <a:pt x="2425931" y="0"/>
                </a:cubicBezTo>
                <a:cubicBezTo>
                  <a:pt x="2551317" y="-11445"/>
                  <a:pt x="2980611" y="22074"/>
                  <a:pt x="3144289" y="0"/>
                </a:cubicBezTo>
                <a:cubicBezTo>
                  <a:pt x="3307967" y="-22074"/>
                  <a:pt x="3535289" y="6415"/>
                  <a:pt x="3733107" y="0"/>
                </a:cubicBezTo>
                <a:cubicBezTo>
                  <a:pt x="3930925" y="-6415"/>
                  <a:pt x="4031428" y="13050"/>
                  <a:pt x="4192385" y="0"/>
                </a:cubicBezTo>
                <a:cubicBezTo>
                  <a:pt x="4353342" y="-13050"/>
                  <a:pt x="4423304" y="6594"/>
                  <a:pt x="4586894" y="0"/>
                </a:cubicBezTo>
                <a:cubicBezTo>
                  <a:pt x="4750484" y="-6594"/>
                  <a:pt x="4851298" y="3432"/>
                  <a:pt x="5110942" y="0"/>
                </a:cubicBezTo>
                <a:cubicBezTo>
                  <a:pt x="5370586" y="-3432"/>
                  <a:pt x="5447174" y="11604"/>
                  <a:pt x="5699760" y="0"/>
                </a:cubicBezTo>
                <a:cubicBezTo>
                  <a:pt x="5952346" y="-11604"/>
                  <a:pt x="6212200" y="82972"/>
                  <a:pt x="6477000" y="0"/>
                </a:cubicBezTo>
                <a:cubicBezTo>
                  <a:pt x="6493033" y="208528"/>
                  <a:pt x="6413635" y="269749"/>
                  <a:pt x="6477000" y="534924"/>
                </a:cubicBezTo>
                <a:cubicBezTo>
                  <a:pt x="6540365" y="800099"/>
                  <a:pt x="6455369" y="793749"/>
                  <a:pt x="6477000" y="1010412"/>
                </a:cubicBezTo>
                <a:cubicBezTo>
                  <a:pt x="6498631" y="1227075"/>
                  <a:pt x="6435512" y="1291621"/>
                  <a:pt x="6477000" y="1545336"/>
                </a:cubicBezTo>
                <a:cubicBezTo>
                  <a:pt x="6518488" y="1799051"/>
                  <a:pt x="6427545" y="1805457"/>
                  <a:pt x="6477000" y="1981200"/>
                </a:cubicBezTo>
                <a:cubicBezTo>
                  <a:pt x="6291686" y="1993288"/>
                  <a:pt x="6062301" y="1928804"/>
                  <a:pt x="5952952" y="1981200"/>
                </a:cubicBezTo>
                <a:cubicBezTo>
                  <a:pt x="5843603" y="2033596"/>
                  <a:pt x="5656375" y="1941797"/>
                  <a:pt x="5558444" y="1981200"/>
                </a:cubicBezTo>
                <a:cubicBezTo>
                  <a:pt x="5460513" y="2020603"/>
                  <a:pt x="5334212" y="1940872"/>
                  <a:pt x="5163935" y="1981200"/>
                </a:cubicBezTo>
                <a:cubicBezTo>
                  <a:pt x="4993658" y="2021528"/>
                  <a:pt x="4691565" y="1927672"/>
                  <a:pt x="4445577" y="1981200"/>
                </a:cubicBezTo>
                <a:cubicBezTo>
                  <a:pt x="4199589" y="2034728"/>
                  <a:pt x="4096696" y="1948732"/>
                  <a:pt x="3986299" y="1981200"/>
                </a:cubicBezTo>
                <a:cubicBezTo>
                  <a:pt x="3875902" y="2013668"/>
                  <a:pt x="3513946" y="1971598"/>
                  <a:pt x="3332711" y="1981200"/>
                </a:cubicBezTo>
                <a:cubicBezTo>
                  <a:pt x="3151476" y="1990802"/>
                  <a:pt x="2999589" y="1948335"/>
                  <a:pt x="2743893" y="1981200"/>
                </a:cubicBezTo>
                <a:cubicBezTo>
                  <a:pt x="2488197" y="2014065"/>
                  <a:pt x="2328494" y="1967746"/>
                  <a:pt x="2025535" y="1981200"/>
                </a:cubicBezTo>
                <a:cubicBezTo>
                  <a:pt x="1722576" y="1994654"/>
                  <a:pt x="1781296" y="1955627"/>
                  <a:pt x="1566256" y="1981200"/>
                </a:cubicBezTo>
                <a:cubicBezTo>
                  <a:pt x="1351216" y="2006773"/>
                  <a:pt x="1131079" y="1929717"/>
                  <a:pt x="847898" y="1981200"/>
                </a:cubicBezTo>
                <a:cubicBezTo>
                  <a:pt x="564717" y="2032683"/>
                  <a:pt x="391427" y="1886035"/>
                  <a:pt x="0" y="1981200"/>
                </a:cubicBezTo>
                <a:cubicBezTo>
                  <a:pt x="-17522" y="1830542"/>
                  <a:pt x="56815" y="1701980"/>
                  <a:pt x="0" y="1446276"/>
                </a:cubicBezTo>
                <a:cubicBezTo>
                  <a:pt x="-56815" y="1190572"/>
                  <a:pt x="8737" y="1032197"/>
                  <a:pt x="0" y="911352"/>
                </a:cubicBezTo>
                <a:cubicBezTo>
                  <a:pt x="-8737" y="790507"/>
                  <a:pt x="27790" y="608119"/>
                  <a:pt x="0" y="475488"/>
                </a:cubicBezTo>
                <a:cubicBezTo>
                  <a:pt x="-27790" y="342857"/>
                  <a:pt x="49094" y="10950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145245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40C8E-DF07-AEB7-C29C-FDBBC28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Programming Language</a:t>
            </a:r>
          </a:p>
        </p:txBody>
      </p:sp>
      <p:grpSp>
        <p:nvGrpSpPr>
          <p:cNvPr id="3" name="Group 2" descr="Python">
            <a:extLst>
              <a:ext uri="{FF2B5EF4-FFF2-40B4-BE49-F238E27FC236}">
                <a16:creationId xmlns:a16="http://schemas.microsoft.com/office/drawing/2014/main" id="{41AEEB6B-4E8D-8C5E-39E3-C0FBC4A67ABB}"/>
              </a:ext>
            </a:extLst>
          </p:cNvPr>
          <p:cNvGrpSpPr/>
          <p:nvPr/>
        </p:nvGrpSpPr>
        <p:grpSpPr>
          <a:xfrm>
            <a:off x="428722" y="1856028"/>
            <a:ext cx="1476513" cy="1548445"/>
            <a:chOff x="428722" y="1856028"/>
            <a:chExt cx="1476513" cy="1548445"/>
          </a:xfrm>
        </p:grpSpPr>
        <p:pic>
          <p:nvPicPr>
            <p:cNvPr id="2056" name="Picture 8" descr="Python logo">
              <a:extLst>
                <a:ext uri="{FF2B5EF4-FFF2-40B4-BE49-F238E27FC236}">
                  <a16:creationId xmlns:a16="http://schemas.microsoft.com/office/drawing/2014/main" id="{62CF84C7-EF07-42FA-B1B5-C6040923A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714" y1="56429" x2="45714" y2="56429"/>
                          <a14:foregroundMark x1="45714" y1="56429" x2="45714" y2="56429"/>
                          <a14:foregroundMark x1="53929" y1="56429" x2="57857" y2="55714"/>
                          <a14:foregroundMark x1="45714" y1="75357" x2="45714" y2="75357"/>
                          <a14:foregroundMark x1="62500" y1="71429" x2="62500" y2="71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22" y="1856028"/>
              <a:ext cx="1295400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1350B3-0A41-4E45-BA2B-5A448B4B7344}"/>
                </a:ext>
              </a:extLst>
            </p:cNvPr>
            <p:cNvSpPr txBox="1"/>
            <p:nvPr/>
          </p:nvSpPr>
          <p:spPr>
            <a:xfrm>
              <a:off x="533635" y="303514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python</a:t>
              </a:r>
            </a:p>
          </p:txBody>
        </p:sp>
      </p:grpSp>
      <p:pic>
        <p:nvPicPr>
          <p:cNvPr id="2064" name="Picture 16" descr="Java logo">
            <a:extLst>
              <a:ext uri="{FF2B5EF4-FFF2-40B4-BE49-F238E27FC236}">
                <a16:creationId xmlns:a16="http://schemas.microsoft.com/office/drawing/2014/main" id="{9FC6549D-FF23-40D7-A626-A461C91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856028"/>
            <a:ext cx="792549" cy="145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++logo">
            <a:extLst>
              <a:ext uri="{FF2B5EF4-FFF2-40B4-BE49-F238E27FC236}">
                <a16:creationId xmlns:a16="http://schemas.microsoft.com/office/drawing/2014/main" id="{E4DD5941-9446-43C8-8FB6-A966D2BD8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22" y="1938028"/>
            <a:ext cx="115236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AAE608-7272-59D7-1B10-708302E83F81}"/>
              </a:ext>
            </a:extLst>
          </p:cNvPr>
          <p:cNvSpPr txBox="1"/>
          <p:nvPr/>
        </p:nvSpPr>
        <p:spPr>
          <a:xfrm>
            <a:off x="6900662" y="3505200"/>
            <a:ext cx="446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Science and Engineering</a:t>
            </a:r>
          </a:p>
        </p:txBody>
      </p:sp>
      <p:grpSp>
        <p:nvGrpSpPr>
          <p:cNvPr id="8" name="Group 7" descr="matlab logo">
            <a:extLst>
              <a:ext uri="{FF2B5EF4-FFF2-40B4-BE49-F238E27FC236}">
                <a16:creationId xmlns:a16="http://schemas.microsoft.com/office/drawing/2014/main" id="{61B5A71D-37BB-57A5-4D97-672B1D6649A9}"/>
              </a:ext>
            </a:extLst>
          </p:cNvPr>
          <p:cNvGrpSpPr/>
          <p:nvPr/>
        </p:nvGrpSpPr>
        <p:grpSpPr>
          <a:xfrm>
            <a:off x="5849897" y="1640678"/>
            <a:ext cx="1540292" cy="1587261"/>
            <a:chOff x="2094308" y="1817212"/>
            <a:chExt cx="1540292" cy="15872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71A921-CB6B-4C52-9672-FD8CD945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308" y="1817212"/>
              <a:ext cx="1193403" cy="1193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1CB770-3E4B-4091-BB12-508947B9DB2A}"/>
                </a:ext>
              </a:extLst>
            </p:cNvPr>
            <p:cNvSpPr txBox="1"/>
            <p:nvPr/>
          </p:nvSpPr>
          <p:spPr>
            <a:xfrm>
              <a:off x="2263000" y="303514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MATLAB</a:t>
              </a:r>
            </a:p>
          </p:txBody>
        </p:sp>
      </p:grpSp>
      <p:pic>
        <p:nvPicPr>
          <p:cNvPr id="6" name="Picture 14" descr="julia logo">
            <a:extLst>
              <a:ext uri="{FF2B5EF4-FFF2-40B4-BE49-F238E27FC236}">
                <a16:creationId xmlns:a16="http://schemas.microsoft.com/office/drawing/2014/main" id="{86DE60BE-E104-47CC-AF92-85FEEC92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779495"/>
            <a:ext cx="1416049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 descr="Mathematica">
            <a:extLst>
              <a:ext uri="{FF2B5EF4-FFF2-40B4-BE49-F238E27FC236}">
                <a16:creationId xmlns:a16="http://schemas.microsoft.com/office/drawing/2014/main" id="{375D83BF-884C-177E-EB7C-1DF019AC8537}"/>
              </a:ext>
            </a:extLst>
          </p:cNvPr>
          <p:cNvGrpSpPr/>
          <p:nvPr/>
        </p:nvGrpSpPr>
        <p:grpSpPr>
          <a:xfrm>
            <a:off x="9025074" y="1808792"/>
            <a:ext cx="2235001" cy="1419146"/>
            <a:chOff x="5269485" y="1985326"/>
            <a:chExt cx="2235001" cy="1419146"/>
          </a:xfrm>
        </p:grpSpPr>
        <p:pic>
          <p:nvPicPr>
            <p:cNvPr id="13" name="Picture 10" descr="Mathematica Logo">
              <a:extLst>
                <a:ext uri="{FF2B5EF4-FFF2-40B4-BE49-F238E27FC236}">
                  <a16:creationId xmlns:a16="http://schemas.microsoft.com/office/drawing/2014/main" id="{D89B85D7-03B3-4FF7-85AF-C1ADD9011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338" y="1985326"/>
              <a:ext cx="850899" cy="88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4673F-1D71-40BE-A5AF-5E0BEFB7F4FF}"/>
                </a:ext>
              </a:extLst>
            </p:cNvPr>
            <p:cNvSpPr txBox="1"/>
            <p:nvPr/>
          </p:nvSpPr>
          <p:spPr>
            <a:xfrm>
              <a:off x="5269485" y="3035140"/>
              <a:ext cx="2235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Mathematica</a:t>
              </a:r>
            </a:p>
          </p:txBody>
        </p:sp>
      </p:grpSp>
      <p:pic>
        <p:nvPicPr>
          <p:cNvPr id="7" name="Picture 20" descr="Fortan">
            <a:extLst>
              <a:ext uri="{FF2B5EF4-FFF2-40B4-BE49-F238E27FC236}">
                <a16:creationId xmlns:a16="http://schemas.microsoft.com/office/drawing/2014/main" id="{92C4FF17-6B1F-493E-8035-D589316B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575" y="1640678"/>
            <a:ext cx="1152366" cy="14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0 Programming Languages on GitHub in 2023">
            <a:extLst>
              <a:ext uri="{FF2B5EF4-FFF2-40B4-BE49-F238E27FC236}">
                <a16:creationId xmlns:a16="http://schemas.microsoft.com/office/drawing/2014/main" id="{DFD245E7-1E4E-9317-C4F8-ADBD15B0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7" y="3701050"/>
            <a:ext cx="4735425" cy="315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1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BF939605-9DA3-4613-B40B-75691AD5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676400"/>
            <a:ext cx="9677400" cy="970450"/>
          </a:xfrm>
        </p:spPr>
        <p:txBody>
          <a:bodyPr>
            <a:normAutofit fontScale="90000"/>
          </a:bodyPr>
          <a:lstStyle/>
          <a:p>
            <a:pPr algn="ctr">
              <a:lnSpc>
                <a:spcPct val="250000"/>
              </a:lnSpc>
              <a:spcBef>
                <a:spcPts val="3600"/>
              </a:spcBef>
            </a:pPr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Why do we need programming for physics?</a:t>
            </a:r>
          </a:p>
        </p:txBody>
      </p:sp>
    </p:spTree>
    <p:extLst>
      <p:ext uri="{BB962C8B-B14F-4D97-AF65-F5344CB8AC3E}">
        <p14:creationId xmlns:p14="http://schemas.microsoft.com/office/powerpoint/2010/main" val="15422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4802CF-F94C-0200-ADF0-1AC215FC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Physics?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C5A65-F1E1-641B-6D08-0B0C93FDAD51}"/>
              </a:ext>
            </a:extLst>
          </p:cNvPr>
          <p:cNvSpPr txBox="1"/>
          <p:nvPr/>
        </p:nvSpPr>
        <p:spPr>
          <a:xfrm>
            <a:off x="379412" y="1447800"/>
            <a:ext cx="609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Physics studies natural phenomena at all scales, from galaxies to atoms, from the big bang to the future.</a:t>
            </a:r>
          </a:p>
        </p:txBody>
      </p:sp>
      <p:pic>
        <p:nvPicPr>
          <p:cNvPr id="1028" name="Picture 4" descr="physics at all time scales">
            <a:extLst>
              <a:ext uri="{FF2B5EF4-FFF2-40B4-BE49-F238E27FC236}">
                <a16:creationId xmlns:a16="http://schemas.microsoft.com/office/drawing/2014/main" id="{47DDE07D-F668-431A-AAFA-D9578537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41" y="2666055"/>
            <a:ext cx="5181600" cy="34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 descr="physics at all length scales">
            <a:extLst>
              <a:ext uri="{FF2B5EF4-FFF2-40B4-BE49-F238E27FC236}">
                <a16:creationId xmlns:a16="http://schemas.microsoft.com/office/drawing/2014/main" id="{80037672-9F10-4940-B016-FFE6B72A73FA}"/>
              </a:ext>
            </a:extLst>
          </p:cNvPr>
          <p:cNvGrpSpPr/>
          <p:nvPr/>
        </p:nvGrpSpPr>
        <p:grpSpPr>
          <a:xfrm>
            <a:off x="655825" y="2657090"/>
            <a:ext cx="4395599" cy="3747483"/>
            <a:chOff x="5803712" y="1524000"/>
            <a:chExt cx="6231125" cy="5360075"/>
          </a:xfrm>
        </p:grpSpPr>
        <p:pic>
          <p:nvPicPr>
            <p:cNvPr id="1030" name="Picture 6" descr="Ouroboros symbol presented as a scale for the size of physical objects">
              <a:extLst>
                <a:ext uri="{FF2B5EF4-FFF2-40B4-BE49-F238E27FC236}">
                  <a16:creationId xmlns:a16="http://schemas.microsoft.com/office/drawing/2014/main" id="{DCAA2592-6E93-4226-B1B7-70EB69539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712" y="1524000"/>
              <a:ext cx="5238750" cy="459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6E4D8E-07A2-4A8E-AC7C-00BED09B5A1F}"/>
                </a:ext>
              </a:extLst>
            </p:cNvPr>
            <p:cNvSpPr/>
            <p:nvPr/>
          </p:nvSpPr>
          <p:spPr>
            <a:xfrm>
              <a:off x="5942012" y="6237744"/>
              <a:ext cx="6092825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Adapted from Nancy Ellen Abrams and Joel R. Primack</a:t>
              </a:r>
              <a:br>
                <a:rPr lang="en-US" sz="1200" dirty="0">
                  <a:solidFill>
                    <a:schemeClr val="accent4"/>
                  </a:solidFill>
                </a:rPr>
              </a:b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(</a:t>
              </a:r>
              <a:r>
                <a:rPr lang="en-US" sz="1200" i="1" dirty="0">
                  <a:solidFill>
                    <a:schemeClr val="accent4"/>
                  </a:solidFill>
                  <a:latin typeface="time"/>
                </a:rPr>
                <a:t>The View From the Center of the Universe: discovering our extraordinary place in the cosmos</a:t>
              </a: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, 2007)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14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23588</TotalTime>
  <Words>937</Words>
  <Application>Microsoft Office PowerPoint</Application>
  <PresentationFormat>Custom</PresentationFormat>
  <Paragraphs>135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Century Gothic</vt:lpstr>
      <vt:lpstr>CMU San Serif</vt:lpstr>
      <vt:lpstr>CMU Sans Serif</vt:lpstr>
      <vt:lpstr>CMU Serif</vt:lpstr>
      <vt:lpstr>time</vt:lpstr>
      <vt:lpstr>Office Theme</vt:lpstr>
      <vt:lpstr>PHYS 150: Programming for Physics</vt:lpstr>
      <vt:lpstr>About me</vt:lpstr>
      <vt:lpstr>About TA</vt:lpstr>
      <vt:lpstr>Course Information</vt:lpstr>
      <vt:lpstr>What is Programming used for?</vt:lpstr>
      <vt:lpstr>What is Programming?</vt:lpstr>
      <vt:lpstr>Common Programming Language</vt:lpstr>
      <vt:lpstr>Why do we need programming for physics?</vt:lpstr>
      <vt:lpstr>What is Physics?</vt:lpstr>
      <vt:lpstr>A rabbit in natural world</vt:lpstr>
      <vt:lpstr>Two goals of physicists</vt:lpstr>
      <vt:lpstr>Gravity - Newton</vt:lpstr>
      <vt:lpstr>Gravity – three body problem</vt:lpstr>
      <vt:lpstr>Gravity – General relativity</vt:lpstr>
      <vt:lpstr>Black holes: singularity of space-time</vt:lpstr>
      <vt:lpstr>A rabbit in natural world (repeat)</vt:lpstr>
      <vt:lpstr>Fluid Dynamics</vt:lpstr>
      <vt:lpstr>Biophysics</vt:lpstr>
      <vt:lpstr>Conway's Game of Life</vt:lpstr>
      <vt:lpstr>PowerPoint Presentation</vt:lpstr>
      <vt:lpstr>Quantum Physics</vt:lpstr>
      <vt:lpstr>Schrodinger’s Cat</vt:lpstr>
      <vt:lpstr>Many Schrodinger’s cats</vt:lpstr>
      <vt:lpstr>Quantum Computing</vt:lpstr>
      <vt:lpstr>Classical computer vs Quantum Computer</vt:lpstr>
      <vt:lpstr>Ultimate dream</vt:lpstr>
      <vt:lpstr>PowerPoint Presentation</vt:lpstr>
      <vt:lpstr>Programming as an important tool in modern physics research</vt:lpstr>
      <vt:lpstr>Programming for future course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Physics</dc:title>
  <dc:creator>Shenglong Xu</dc:creator>
  <cp:lastModifiedBy>Xu, Shenglong</cp:lastModifiedBy>
  <cp:revision>133</cp:revision>
  <dcterms:created xsi:type="dcterms:W3CDTF">2020-07-13T17:46:25Z</dcterms:created>
  <dcterms:modified xsi:type="dcterms:W3CDTF">2025-08-27T20:05:23Z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